
<file path=[Content_Types].xml><?xml version="1.0" encoding="utf-8"?>
<Types xmlns="http://schemas.openxmlformats.org/package/2006/content-types">
  <Default Extension="emf" ContentType="image/x-emf"/>
  <Default Extension="gif" ContentType="image/gif"/>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3"/>
  </p:notesMasterIdLst>
  <p:sldIdLst>
    <p:sldId id="257" r:id="rId2"/>
    <p:sldId id="312" r:id="rId3"/>
    <p:sldId id="528" r:id="rId4"/>
    <p:sldId id="259" r:id="rId5"/>
    <p:sldId id="353" r:id="rId6"/>
    <p:sldId id="260" r:id="rId7"/>
    <p:sldId id="261" r:id="rId8"/>
    <p:sldId id="262" r:id="rId9"/>
    <p:sldId id="263" r:id="rId10"/>
    <p:sldId id="264" r:id="rId11"/>
    <p:sldId id="265" r:id="rId12"/>
    <p:sldId id="529" r:id="rId13"/>
    <p:sldId id="354" r:id="rId14"/>
    <p:sldId id="355" r:id="rId15"/>
    <p:sldId id="356" r:id="rId16"/>
    <p:sldId id="266" r:id="rId17"/>
    <p:sldId id="269" r:id="rId18"/>
    <p:sldId id="324" r:id="rId19"/>
    <p:sldId id="323" r:id="rId20"/>
    <p:sldId id="325" r:id="rId21"/>
    <p:sldId id="357" r:id="rId22"/>
    <p:sldId id="321" r:id="rId23"/>
    <p:sldId id="278" r:id="rId24"/>
    <p:sldId id="279" r:id="rId25"/>
    <p:sldId id="280" r:id="rId26"/>
    <p:sldId id="530" r:id="rId27"/>
    <p:sldId id="286" r:id="rId28"/>
    <p:sldId id="291" r:id="rId29"/>
    <p:sldId id="527" r:id="rId30"/>
    <p:sldId id="330" r:id="rId31"/>
    <p:sldId id="331" r:id="rId32"/>
    <p:sldId id="287" r:id="rId33"/>
    <p:sldId id="322" r:id="rId34"/>
    <p:sldId id="288" r:id="rId35"/>
    <p:sldId id="289" r:id="rId36"/>
    <p:sldId id="290" r:id="rId37"/>
    <p:sldId id="292" r:id="rId38"/>
    <p:sldId id="531" r:id="rId39"/>
    <p:sldId id="293" r:id="rId40"/>
    <p:sldId id="295" r:id="rId41"/>
    <p:sldId id="296" r:id="rId42"/>
    <p:sldId id="297" r:id="rId43"/>
    <p:sldId id="329" r:id="rId44"/>
    <p:sldId id="346" r:id="rId45"/>
    <p:sldId id="347" r:id="rId46"/>
    <p:sldId id="349" r:id="rId47"/>
    <p:sldId id="348" r:id="rId48"/>
    <p:sldId id="341" r:id="rId49"/>
    <p:sldId id="308" r:id="rId50"/>
    <p:sldId id="318" r:id="rId51"/>
    <p:sldId id="319" r:id="rId52"/>
    <p:sldId id="309" r:id="rId53"/>
    <p:sldId id="320" r:id="rId54"/>
    <p:sldId id="310" r:id="rId55"/>
    <p:sldId id="358" r:id="rId56"/>
    <p:sldId id="524" r:id="rId57"/>
    <p:sldId id="525" r:id="rId58"/>
    <p:sldId id="526" r:id="rId59"/>
    <p:sldId id="271" r:id="rId60"/>
    <p:sldId id="305" r:id="rId61"/>
    <p:sldId id="317"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7273" autoAdjust="0"/>
    <p:restoredTop sz="94660"/>
  </p:normalViewPr>
  <p:slideViewPr>
    <p:cSldViewPr snapToGrid="0">
      <p:cViewPr varScale="1">
        <p:scale>
          <a:sx n="57" d="100"/>
          <a:sy n="57" d="100"/>
        </p:scale>
        <p:origin x="68"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gif>
</file>

<file path=ppt/media/image49.png>
</file>

<file path=ppt/media/image5.png>
</file>

<file path=ppt/media/image50.png>
</file>

<file path=ppt/media/image51.png>
</file>

<file path=ppt/media/image52.png>
</file>

<file path=ppt/media/image54.jpeg>
</file>

<file path=ppt/media/image55.png>
</file>

<file path=ppt/media/image56.png>
</file>

<file path=ppt/media/image57.jpeg>
</file>

<file path=ppt/media/image58.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C8CAA8-4949-4AD3-B53C-3EC91CEFBC63}" type="datetimeFigureOut">
              <a:rPr lang="en-GB" smtClean="0"/>
              <a:t>27/08/2024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124521-00E4-49C5-B11C-5C4B5FE69B0F}" type="slidenum">
              <a:rPr lang="en-GB" smtClean="0"/>
              <a:t>‹#›</a:t>
            </a:fld>
            <a:endParaRPr lang="en-GB"/>
          </a:p>
        </p:txBody>
      </p:sp>
    </p:spTree>
    <p:extLst>
      <p:ext uri="{BB962C8B-B14F-4D97-AF65-F5344CB8AC3E}">
        <p14:creationId xmlns:p14="http://schemas.microsoft.com/office/powerpoint/2010/main" val="1626786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3676322-2AF5-46F5-892F-FF615D8EFDA6}" type="slidenum">
              <a:rPr lang="en-GB" smtClean="0"/>
              <a:t>27</a:t>
            </a:fld>
            <a:endParaRPr lang="en-GB"/>
          </a:p>
        </p:txBody>
      </p:sp>
    </p:spTree>
    <p:extLst>
      <p:ext uri="{BB962C8B-B14F-4D97-AF65-F5344CB8AC3E}">
        <p14:creationId xmlns:p14="http://schemas.microsoft.com/office/powerpoint/2010/main" val="25733259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https://ourcodingclub.github.io/tutorials/ordination/</a:t>
            </a:r>
          </a:p>
        </p:txBody>
      </p:sp>
      <p:sp>
        <p:nvSpPr>
          <p:cNvPr id="4" name="Slide Number Placeholder 3"/>
          <p:cNvSpPr>
            <a:spLocks noGrp="1"/>
          </p:cNvSpPr>
          <p:nvPr>
            <p:ph type="sldNum" sz="quarter" idx="10"/>
          </p:nvPr>
        </p:nvSpPr>
        <p:spPr/>
        <p:txBody>
          <a:bodyPr/>
          <a:lstStyle/>
          <a:p>
            <a:fld id="{33676322-2AF5-46F5-892F-FF615D8EFDA6}" type="slidenum">
              <a:rPr lang="en-GB" smtClean="0"/>
              <a:t>48</a:t>
            </a:fld>
            <a:endParaRPr lang="en-GB"/>
          </a:p>
        </p:txBody>
      </p:sp>
    </p:spTree>
    <p:extLst>
      <p:ext uri="{BB962C8B-B14F-4D97-AF65-F5344CB8AC3E}">
        <p14:creationId xmlns:p14="http://schemas.microsoft.com/office/powerpoint/2010/main" val="1292614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A749089C-D391-4EB2-97F0-DE82E22336D1}" type="datetimeFigureOut">
              <a:rPr lang="en-GB" smtClean="0"/>
              <a:t>27/08/2024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2302948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749089C-D391-4EB2-97F0-DE82E22336D1}" type="datetimeFigureOut">
              <a:rPr lang="en-GB" smtClean="0"/>
              <a:t>27/08/2024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2630668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749089C-D391-4EB2-97F0-DE82E22336D1}" type="datetimeFigureOut">
              <a:rPr lang="en-GB" smtClean="0"/>
              <a:t>27/08/2024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523552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749089C-D391-4EB2-97F0-DE82E22336D1}" type="datetimeFigureOut">
              <a:rPr lang="en-GB" smtClean="0"/>
              <a:t>27/08/2024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2363111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749089C-D391-4EB2-97F0-DE82E22336D1}" type="datetimeFigureOut">
              <a:rPr lang="en-GB" smtClean="0"/>
              <a:t>27/08/2024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281438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A749089C-D391-4EB2-97F0-DE82E22336D1}" type="datetimeFigureOut">
              <a:rPr lang="en-GB" smtClean="0"/>
              <a:t>27/08/2024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40757133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A749089C-D391-4EB2-97F0-DE82E22336D1}" type="datetimeFigureOut">
              <a:rPr lang="en-GB" smtClean="0"/>
              <a:t>27/08/2024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3750973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A749089C-D391-4EB2-97F0-DE82E22336D1}" type="datetimeFigureOut">
              <a:rPr lang="en-GB" smtClean="0"/>
              <a:t>27/08/2024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4063650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49089C-D391-4EB2-97F0-DE82E22336D1}" type="datetimeFigureOut">
              <a:rPr lang="en-GB" smtClean="0"/>
              <a:t>27/08/2024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1492669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749089C-D391-4EB2-97F0-DE82E22336D1}" type="datetimeFigureOut">
              <a:rPr lang="en-GB" smtClean="0"/>
              <a:t>27/08/2024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3037586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749089C-D391-4EB2-97F0-DE82E22336D1}" type="datetimeFigureOut">
              <a:rPr lang="en-GB" smtClean="0"/>
              <a:t>27/08/2024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B8F0B49-EA17-4F6C-A729-D18A8669FDF8}" type="slidenum">
              <a:rPr lang="en-GB" smtClean="0"/>
              <a:t>‹#›</a:t>
            </a:fld>
            <a:endParaRPr lang="en-GB"/>
          </a:p>
        </p:txBody>
      </p:sp>
    </p:spTree>
    <p:extLst>
      <p:ext uri="{BB962C8B-B14F-4D97-AF65-F5344CB8AC3E}">
        <p14:creationId xmlns:p14="http://schemas.microsoft.com/office/powerpoint/2010/main" val="3038945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49089C-D391-4EB2-97F0-DE82E22336D1}" type="datetimeFigureOut">
              <a:rPr lang="en-GB" smtClean="0"/>
              <a:t>27/08/2024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8F0B49-EA17-4F6C-A729-D18A8669FDF8}" type="slidenum">
              <a:rPr lang="en-GB" smtClean="0"/>
              <a:t>‹#›</a:t>
            </a:fld>
            <a:endParaRPr lang="en-GB"/>
          </a:p>
        </p:txBody>
      </p:sp>
    </p:spTree>
    <p:extLst>
      <p:ext uri="{BB962C8B-B14F-4D97-AF65-F5344CB8AC3E}">
        <p14:creationId xmlns:p14="http://schemas.microsoft.com/office/powerpoint/2010/main" val="9077219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www.zoology.ubc.ca/~krebs/ecological_rants/category/experimental-design-in-ecology/" TargetMode="Externa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37.png"/><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2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3" Type="http://schemas.openxmlformats.org/officeDocument/2006/relationships/hyperlink" Target="https://www.storytellingwithdata.com/blog/2021/4/6/how-do-i-know-which-graph-to-use" TargetMode="External"/><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datavizcatalogue.com/methods/error_bars.html" TargetMode="External"/><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abacus.bates.edu/~ganderso/biology/resources/statistics.html" TargetMode="External"/><Relationship Id="rId2" Type="http://schemas.openxmlformats.org/officeDocument/2006/relationships/image" Target="../media/image48.gi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9.png"/><Relationship Id="rId7" Type="http://schemas.openxmlformats.org/officeDocument/2006/relationships/image" Target="../media/image12.png"/><Relationship Id="rId2" Type="http://schemas.microsoft.com/office/2017/06/relationships/model3d" Target="../media/model3d1.glb"/><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microsoft.com/office/2017/06/relationships/model3d" Target="../media/model3d2.glb"/></Relationships>
</file>

<file path=ppt/slides/_rels/slide4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hyperlink" Target="mailto:sarah.luke@nottingham.ac.uk" TargetMode="Externa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4800741" y="0"/>
            <a:ext cx="739126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dirty="0"/>
          </a:p>
        </p:txBody>
      </p:sp>
      <p:sp>
        <p:nvSpPr>
          <p:cNvPr id="2" name="Title 1"/>
          <p:cNvSpPr>
            <a:spLocks noGrp="1"/>
          </p:cNvSpPr>
          <p:nvPr>
            <p:ph type="ctrTitle"/>
          </p:nvPr>
        </p:nvSpPr>
        <p:spPr>
          <a:xfrm>
            <a:off x="5737412" y="1113269"/>
            <a:ext cx="5761317" cy="2387600"/>
          </a:xfrm>
        </p:spPr>
        <p:txBody>
          <a:bodyPr>
            <a:noAutofit/>
          </a:bodyPr>
          <a:lstStyle/>
          <a:p>
            <a:pPr algn="l"/>
            <a:br>
              <a:rPr lang="en-GB" sz="4000" b="1" dirty="0">
                <a:latin typeface="+mn-lt"/>
              </a:rPr>
            </a:br>
            <a:r>
              <a:rPr lang="en-GB" sz="4000" b="1" dirty="0">
                <a:latin typeface="+mn-lt"/>
              </a:rPr>
              <a:t>Study Design, Sampling Methods, and Statistical Analysis in Ecology </a:t>
            </a:r>
          </a:p>
        </p:txBody>
      </p:sp>
      <p:sp>
        <p:nvSpPr>
          <p:cNvPr id="3" name="Subtitle 2"/>
          <p:cNvSpPr>
            <a:spLocks noGrp="1"/>
          </p:cNvSpPr>
          <p:nvPr>
            <p:ph type="subTitle" idx="1"/>
          </p:nvPr>
        </p:nvSpPr>
        <p:spPr>
          <a:xfrm>
            <a:off x="5737412" y="3786257"/>
            <a:ext cx="4930587" cy="1655762"/>
          </a:xfrm>
        </p:spPr>
        <p:txBody>
          <a:bodyPr>
            <a:normAutofit lnSpcReduction="10000"/>
          </a:bodyPr>
          <a:lstStyle/>
          <a:p>
            <a:endParaRPr lang="en-GB" sz="2000" dirty="0"/>
          </a:p>
          <a:p>
            <a:endParaRPr lang="en-GB" sz="2000" dirty="0"/>
          </a:p>
          <a:p>
            <a:pPr algn="l"/>
            <a:r>
              <a:rPr lang="en-GB" sz="2800" b="1" i="1" dirty="0"/>
              <a:t>Dr Sarah Luke</a:t>
            </a:r>
          </a:p>
          <a:p>
            <a:pPr algn="l"/>
            <a:r>
              <a:rPr lang="en-GB" sz="2800" b="1" i="1" dirty="0"/>
              <a:t>University of Nottingham, UK</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6935" y="92974"/>
            <a:ext cx="2214095" cy="2214095"/>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16002" y="238697"/>
            <a:ext cx="2068372" cy="2068372"/>
          </a:xfrm>
          <a:prstGeom prst="rect">
            <a:avLst/>
          </a:prstGeom>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24" y="4441872"/>
            <a:ext cx="2441341" cy="2441341"/>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447365" y="4796608"/>
            <a:ext cx="2061392" cy="2061392"/>
          </a:xfrm>
          <a:prstGeom prst="rect">
            <a:avLst/>
          </a:prstGeom>
        </p:spPr>
      </p:pic>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7540" y="2487962"/>
            <a:ext cx="2275020" cy="2275020"/>
          </a:xfrm>
          <a:prstGeom prst="rect">
            <a:avLst/>
          </a:prstGeom>
        </p:spPr>
      </p:pic>
      <p:pic>
        <p:nvPicPr>
          <p:cNvPr id="12" name="Picture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58378" y="2556169"/>
            <a:ext cx="2206813" cy="2206813"/>
          </a:xfrm>
          <a:prstGeom prst="rect">
            <a:avLst/>
          </a:prstGeom>
        </p:spPr>
      </p:pic>
    </p:spTree>
    <p:extLst>
      <p:ext uri="{BB962C8B-B14F-4D97-AF65-F5344CB8AC3E}">
        <p14:creationId xmlns:p14="http://schemas.microsoft.com/office/powerpoint/2010/main" val="1556740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0325"/>
            <a:ext cx="10515600" cy="1325563"/>
          </a:xfrm>
        </p:spPr>
        <p:txBody>
          <a:bodyPr>
            <a:normAutofit/>
          </a:bodyPr>
          <a:lstStyle/>
          <a:p>
            <a:r>
              <a:rPr lang="en-GB" sz="3600" b="1" dirty="0">
                <a:latin typeface="+mn-lt"/>
              </a:rPr>
              <a:t>4. What protocol is required to obtain these data?</a:t>
            </a:r>
          </a:p>
        </p:txBody>
      </p:sp>
      <p:sp>
        <p:nvSpPr>
          <p:cNvPr id="4" name="Title 1"/>
          <p:cNvSpPr txBox="1">
            <a:spLocks/>
          </p:cNvSpPr>
          <p:nvPr/>
        </p:nvSpPr>
        <p:spPr>
          <a:xfrm>
            <a:off x="670560" y="4948518"/>
            <a:ext cx="7581900" cy="1458258"/>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panose="020B0604020202020204" pitchFamily="34" charset="0"/>
              <a:buChar char="•"/>
            </a:pPr>
            <a:r>
              <a:rPr lang="en-GB" sz="2400" b="1" dirty="0">
                <a:latin typeface="+mn-lt"/>
              </a:rPr>
              <a:t>Helps to clarify thinking </a:t>
            </a:r>
            <a:r>
              <a:rPr lang="en-GB" sz="2400" dirty="0">
                <a:latin typeface="+mn-lt"/>
              </a:rPr>
              <a:t>about protocol design and timing – use them in your preliminary testing</a:t>
            </a:r>
          </a:p>
          <a:p>
            <a:pPr marL="457200" indent="-457200">
              <a:buFont typeface="Arial" panose="020B0604020202020204" pitchFamily="34" charset="0"/>
              <a:buChar char="•"/>
            </a:pPr>
            <a:r>
              <a:rPr lang="en-GB" sz="2400" b="1" dirty="0">
                <a:latin typeface="+mn-lt"/>
              </a:rPr>
              <a:t>Safer</a:t>
            </a:r>
            <a:r>
              <a:rPr lang="en-GB" sz="2400" dirty="0">
                <a:latin typeface="+mn-lt"/>
              </a:rPr>
              <a:t> than notebooks</a:t>
            </a:r>
          </a:p>
        </p:txBody>
      </p:sp>
      <p:sp>
        <p:nvSpPr>
          <p:cNvPr id="5" name="Title 1"/>
          <p:cNvSpPr txBox="1">
            <a:spLocks/>
          </p:cNvSpPr>
          <p:nvPr/>
        </p:nvSpPr>
        <p:spPr>
          <a:xfrm>
            <a:off x="838200" y="378498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latin typeface="+mn-lt"/>
              </a:rPr>
              <a:t>7. Creating data sheets</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97259" y="4098365"/>
            <a:ext cx="2759635" cy="2759635"/>
          </a:xfrm>
          <a:prstGeom prst="rect">
            <a:avLst/>
          </a:prstGeom>
        </p:spPr>
      </p:pic>
      <p:sp>
        <p:nvSpPr>
          <p:cNvPr id="9" name="Content Placeholder 2"/>
          <p:cNvSpPr txBox="1">
            <a:spLocks/>
          </p:cNvSpPr>
          <p:nvPr/>
        </p:nvSpPr>
        <p:spPr>
          <a:xfrm>
            <a:off x="3520141" y="1366858"/>
            <a:ext cx="7833659" cy="2373760"/>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r>
              <a:rPr lang="en-GB" sz="2400" dirty="0"/>
              <a:t>Plan a protocol before you start collecting data</a:t>
            </a:r>
          </a:p>
          <a:p>
            <a:r>
              <a:rPr lang="en-GB" sz="2400" b="1" dirty="0"/>
              <a:t>Protocol </a:t>
            </a:r>
            <a:r>
              <a:rPr lang="en-GB" sz="2400" dirty="0"/>
              <a:t>= step by step “recipe-like” methods for how you will collect your data</a:t>
            </a:r>
          </a:p>
          <a:p>
            <a:r>
              <a:rPr lang="en-GB" sz="2400" b="1" dirty="0"/>
              <a:t>Do preliminary testing</a:t>
            </a:r>
          </a:p>
          <a:p>
            <a:pPr lvl="1"/>
            <a:r>
              <a:rPr lang="en-GB" sz="2000" dirty="0"/>
              <a:t>Check that your planned methods will work, and how long they take</a:t>
            </a:r>
          </a:p>
          <a:p>
            <a:pPr lvl="1"/>
            <a:endParaRPr lang="en-GB" dirty="0"/>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730" y="1319699"/>
            <a:ext cx="2847788" cy="2847788"/>
          </a:xfrm>
          <a:prstGeom prst="rect">
            <a:avLst/>
          </a:prstGeom>
        </p:spPr>
      </p:pic>
    </p:spTree>
    <p:extLst>
      <p:ext uri="{BB962C8B-B14F-4D97-AF65-F5344CB8AC3E}">
        <p14:creationId xmlns:p14="http://schemas.microsoft.com/office/powerpoint/2010/main" val="40343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b="1" dirty="0">
                <a:latin typeface="+mn-lt"/>
              </a:rPr>
              <a:t>8. Start and encounter reality</a:t>
            </a:r>
          </a:p>
        </p:txBody>
      </p:sp>
      <p:sp>
        <p:nvSpPr>
          <p:cNvPr id="4" name="TextBox 3"/>
          <p:cNvSpPr txBox="1"/>
          <p:nvPr/>
        </p:nvSpPr>
        <p:spPr>
          <a:xfrm>
            <a:off x="579665" y="1595021"/>
            <a:ext cx="4914900" cy="4893647"/>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285750" indent="-285750">
              <a:buFont typeface="Arial" panose="020B0604020202020204" pitchFamily="34" charset="0"/>
              <a:buChar char="•"/>
            </a:pPr>
            <a:r>
              <a:rPr lang="en-GB" sz="2400" dirty="0"/>
              <a:t>Things not working</a:t>
            </a:r>
          </a:p>
          <a:p>
            <a:pPr marL="285750" indent="-285750">
              <a:buFont typeface="Arial" panose="020B0604020202020204" pitchFamily="34" charset="0"/>
              <a:buChar char="•"/>
            </a:pPr>
            <a:r>
              <a:rPr lang="en-GB" sz="2400" dirty="0"/>
              <a:t>Taking longer than you thought</a:t>
            </a:r>
          </a:p>
          <a:p>
            <a:pPr marL="285750" indent="-285750">
              <a:buFont typeface="Arial" panose="020B0604020202020204" pitchFamily="34" charset="0"/>
              <a:buChar char="•"/>
            </a:pPr>
            <a:r>
              <a:rPr lang="en-GB" sz="2400" dirty="0"/>
              <a:t>You’ve noticed something really interesting that it would be good to follow-up on further</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Rigidly sticking to plans unlikely to be effective</a:t>
            </a:r>
          </a:p>
          <a:p>
            <a:pPr marL="285750" indent="-285750">
              <a:buFont typeface="Arial" panose="020B0604020202020204" pitchFamily="34" charset="0"/>
              <a:buChar char="•"/>
            </a:pPr>
            <a:r>
              <a:rPr lang="en-GB" sz="2400" dirty="0"/>
              <a:t>Spontaneous changes in plan also unlikely to be effective!</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Quickly run through the reverse planning process again to adjust </a:t>
            </a:r>
            <a:r>
              <a:rPr lang="en-GB" sz="2400" dirty="0">
                <a:sym typeface="Wingdings" panose="05000000000000000000" pitchFamily="2" charset="2"/>
              </a:rPr>
              <a:t></a:t>
            </a:r>
            <a:endParaRPr lang="en-GB" sz="2400" dirty="0"/>
          </a:p>
        </p:txBody>
      </p:sp>
      <p:pic>
        <p:nvPicPr>
          <p:cNvPr id="6" name="Picture 5"/>
          <p:cNvPicPr>
            <a:picLocks noChangeAspect="1"/>
          </p:cNvPicPr>
          <p:nvPr/>
        </p:nvPicPr>
        <p:blipFill>
          <a:blip r:embed="rId2"/>
          <a:stretch>
            <a:fillRect/>
          </a:stretch>
        </p:blipFill>
        <p:spPr>
          <a:xfrm>
            <a:off x="5615733" y="1696664"/>
            <a:ext cx="6364776" cy="4615072"/>
          </a:xfrm>
          <a:prstGeom prst="rect">
            <a:avLst/>
          </a:prstGeom>
        </p:spPr>
      </p:pic>
      <p:sp>
        <p:nvSpPr>
          <p:cNvPr id="3" name="Rectangle 2"/>
          <p:cNvSpPr/>
          <p:nvPr/>
        </p:nvSpPr>
        <p:spPr>
          <a:xfrm>
            <a:off x="5573210" y="2210765"/>
            <a:ext cx="6510760" cy="189824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372062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565" y="365125"/>
            <a:ext cx="10989235" cy="1325563"/>
          </a:xfrm>
        </p:spPr>
        <p:txBody>
          <a:bodyPr/>
          <a:lstStyle/>
          <a:p>
            <a:r>
              <a:rPr lang="en-GB" b="1" dirty="0">
                <a:latin typeface="+mn-lt"/>
              </a:rPr>
              <a:t>Overview</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61662" y="2574273"/>
            <a:ext cx="2635624" cy="2635624"/>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8982" y="1540406"/>
            <a:ext cx="2510922" cy="2510922"/>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4270691"/>
            <a:ext cx="2587309" cy="2587309"/>
          </a:xfrm>
          <a:prstGeom prst="rect">
            <a:avLst/>
          </a:prstGeom>
        </p:spPr>
      </p:pic>
      <p:sp>
        <p:nvSpPr>
          <p:cNvPr id="3" name="Content Placeholder 2">
            <a:extLst>
              <a:ext uri="{FF2B5EF4-FFF2-40B4-BE49-F238E27FC236}">
                <a16:creationId xmlns:a16="http://schemas.microsoft.com/office/drawing/2014/main" id="{BA7CD5BD-1505-09EE-D502-A0482DCBC931}"/>
              </a:ext>
            </a:extLst>
          </p:cNvPr>
          <p:cNvSpPr txBox="1">
            <a:spLocks/>
          </p:cNvSpPr>
          <p:nvPr/>
        </p:nvSpPr>
        <p:spPr>
          <a:xfrm>
            <a:off x="5067837" y="365125"/>
            <a:ext cx="6578600" cy="801570"/>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Key steps for designing a study – an introduction to the idea of the reverse planning approach</a:t>
            </a:r>
          </a:p>
        </p:txBody>
      </p:sp>
      <p:sp>
        <p:nvSpPr>
          <p:cNvPr id="6" name="Content Placeholder 2">
            <a:extLst>
              <a:ext uri="{FF2B5EF4-FFF2-40B4-BE49-F238E27FC236}">
                <a16:creationId xmlns:a16="http://schemas.microsoft.com/office/drawing/2014/main" id="{EE63B4BE-E1D0-F069-D4F6-E734B9D0726A}"/>
              </a:ext>
            </a:extLst>
          </p:cNvPr>
          <p:cNvSpPr txBox="1">
            <a:spLocks/>
          </p:cNvSpPr>
          <p:nvPr/>
        </p:nvSpPr>
        <p:spPr>
          <a:xfrm>
            <a:off x="5067837" y="1318404"/>
            <a:ext cx="6578600" cy="1220843"/>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b="1" dirty="0"/>
              <a:t>Things that need to be taken into account when we decide on sampling methods, including how to design your study to improve reliability </a:t>
            </a:r>
          </a:p>
          <a:p>
            <a:pPr marL="0" indent="0">
              <a:buNone/>
            </a:pPr>
            <a:endParaRPr lang="en-GB" sz="2200" dirty="0"/>
          </a:p>
          <a:p>
            <a:pPr lvl="1"/>
            <a:endParaRPr lang="en-GB" sz="2200" dirty="0"/>
          </a:p>
        </p:txBody>
      </p:sp>
      <p:sp>
        <p:nvSpPr>
          <p:cNvPr id="8" name="Content Placeholder 2">
            <a:extLst>
              <a:ext uri="{FF2B5EF4-FFF2-40B4-BE49-F238E27FC236}">
                <a16:creationId xmlns:a16="http://schemas.microsoft.com/office/drawing/2014/main" id="{86F57ED4-A4B5-AF21-788A-DD2E5A07E502}"/>
              </a:ext>
            </a:extLst>
          </p:cNvPr>
          <p:cNvSpPr txBox="1">
            <a:spLocks/>
          </p:cNvSpPr>
          <p:nvPr/>
        </p:nvSpPr>
        <p:spPr>
          <a:xfrm>
            <a:off x="5067837" y="2701350"/>
            <a:ext cx="6578600" cy="1991403"/>
          </a:xfrm>
          <a:prstGeom prst="rect">
            <a:avLst/>
          </a:prstGeom>
        </p:spPr>
        <p:style>
          <a:lnRef idx="1">
            <a:schemeClr val="accent4"/>
          </a:lnRef>
          <a:fillRef idx="2">
            <a:schemeClr val="accent4"/>
          </a:fillRef>
          <a:effectRef idx="1">
            <a:schemeClr val="accent4"/>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How to start deciding what statistical test to use – the importance of:</a:t>
            </a:r>
          </a:p>
          <a:p>
            <a:pPr lvl="1"/>
            <a:r>
              <a:rPr lang="en-GB" sz="2200" dirty="0">
                <a:solidFill>
                  <a:schemeClr val="bg1">
                    <a:lumMod val="50000"/>
                  </a:schemeClr>
                </a:solidFill>
              </a:rPr>
              <a:t>Your question</a:t>
            </a:r>
          </a:p>
          <a:p>
            <a:pPr lvl="1"/>
            <a:r>
              <a:rPr lang="en-GB" sz="2200" dirty="0">
                <a:solidFill>
                  <a:schemeClr val="bg1">
                    <a:lumMod val="50000"/>
                  </a:schemeClr>
                </a:solidFill>
              </a:rPr>
              <a:t>Your data types</a:t>
            </a:r>
          </a:p>
          <a:p>
            <a:pPr lvl="1"/>
            <a:r>
              <a:rPr lang="en-GB" sz="2200" dirty="0">
                <a:solidFill>
                  <a:schemeClr val="bg1">
                    <a:lumMod val="50000"/>
                  </a:schemeClr>
                </a:solidFill>
              </a:rPr>
              <a:t>Specific details about your data set</a:t>
            </a:r>
          </a:p>
        </p:txBody>
      </p:sp>
      <p:sp>
        <p:nvSpPr>
          <p:cNvPr id="9" name="Content Placeholder 2">
            <a:extLst>
              <a:ext uri="{FF2B5EF4-FFF2-40B4-BE49-F238E27FC236}">
                <a16:creationId xmlns:a16="http://schemas.microsoft.com/office/drawing/2014/main" id="{AB75D022-78AA-73F3-1DBB-DDB682925A8E}"/>
              </a:ext>
            </a:extLst>
          </p:cNvPr>
          <p:cNvSpPr txBox="1">
            <a:spLocks/>
          </p:cNvSpPr>
          <p:nvPr/>
        </p:nvSpPr>
        <p:spPr>
          <a:xfrm>
            <a:off x="5067837" y="4854854"/>
            <a:ext cx="6578600" cy="1625149"/>
          </a:xfrm>
          <a:prstGeom prst="rect">
            <a:avLst/>
          </a:prstGeom>
        </p:spPr>
        <p:style>
          <a:lnRef idx="1">
            <a:schemeClr val="accent6"/>
          </a:lnRef>
          <a:fillRef idx="2">
            <a:schemeClr val="accent6"/>
          </a:fillRef>
          <a:effectRef idx="1">
            <a:schemeClr val="accent6"/>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An introduction to some of the main ideas behind the statistical tests you’re likely to use</a:t>
            </a:r>
          </a:p>
          <a:p>
            <a:r>
              <a:rPr lang="en-GB" sz="2200" dirty="0">
                <a:solidFill>
                  <a:schemeClr val="bg1">
                    <a:lumMod val="50000"/>
                  </a:schemeClr>
                </a:solidFill>
              </a:rPr>
              <a:t>Features of some commonly used statistical tests</a:t>
            </a:r>
          </a:p>
          <a:p>
            <a:r>
              <a:rPr lang="en-GB" sz="2200" dirty="0">
                <a:solidFill>
                  <a:schemeClr val="bg1">
                    <a:lumMod val="50000"/>
                  </a:schemeClr>
                </a:solidFill>
              </a:rPr>
              <a:t>Packages for carrying out statistical tests  </a:t>
            </a:r>
          </a:p>
          <a:p>
            <a:pPr lvl="1"/>
            <a:endParaRPr lang="en-GB" sz="2200" dirty="0"/>
          </a:p>
        </p:txBody>
      </p:sp>
    </p:spTree>
    <p:extLst>
      <p:ext uri="{BB962C8B-B14F-4D97-AF65-F5344CB8AC3E}">
        <p14:creationId xmlns:p14="http://schemas.microsoft.com/office/powerpoint/2010/main" val="3570957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224" y="306480"/>
            <a:ext cx="10515600" cy="1325563"/>
          </a:xfrm>
        </p:spPr>
        <p:txBody>
          <a:bodyPr>
            <a:normAutofit/>
          </a:bodyPr>
          <a:lstStyle/>
          <a:p>
            <a:r>
              <a:rPr lang="en-GB" sz="4000" b="1" dirty="0">
                <a:latin typeface="+mn-lt"/>
              </a:rPr>
              <a:t>What are we trying to do in a ‘study’?</a:t>
            </a:r>
          </a:p>
        </p:txBody>
      </p:sp>
      <p:sp>
        <p:nvSpPr>
          <p:cNvPr id="3" name="Content Placeholder 2"/>
          <p:cNvSpPr>
            <a:spLocks noGrp="1"/>
          </p:cNvSpPr>
          <p:nvPr>
            <p:ph idx="1"/>
          </p:nvPr>
        </p:nvSpPr>
        <p:spPr>
          <a:xfrm>
            <a:off x="5410200" y="2103120"/>
            <a:ext cx="6208059" cy="3984171"/>
          </a:xfrm>
        </p:spPr>
        <p:style>
          <a:lnRef idx="1">
            <a:schemeClr val="accent2"/>
          </a:lnRef>
          <a:fillRef idx="2">
            <a:schemeClr val="accent2"/>
          </a:fillRef>
          <a:effectRef idx="1">
            <a:schemeClr val="accent2"/>
          </a:effectRef>
          <a:fontRef idx="minor">
            <a:schemeClr val="dk1"/>
          </a:fontRef>
        </p:style>
        <p:txBody>
          <a:bodyPr>
            <a:noAutofit/>
          </a:bodyPr>
          <a:lstStyle/>
          <a:p>
            <a:endParaRPr lang="en-GB" sz="2400" dirty="0"/>
          </a:p>
          <a:p>
            <a:r>
              <a:rPr lang="en-GB" sz="2400" b="1" dirty="0"/>
              <a:t>Understand a pattern or phenomenon</a:t>
            </a:r>
          </a:p>
          <a:p>
            <a:r>
              <a:rPr lang="en-GB" sz="2400" b="1" dirty="0"/>
              <a:t>Answer a question </a:t>
            </a:r>
            <a:r>
              <a:rPr lang="en-GB" sz="2400" dirty="0"/>
              <a:t>in the most efficient way</a:t>
            </a:r>
          </a:p>
          <a:p>
            <a:r>
              <a:rPr lang="en-GB" sz="2400" b="1" dirty="0"/>
              <a:t>Usually a snapshot, or a sample </a:t>
            </a:r>
            <a:r>
              <a:rPr lang="en-GB" sz="2400" dirty="0"/>
              <a:t>– we can’t possibly find out everything about everything in a population/site</a:t>
            </a:r>
          </a:p>
          <a:p>
            <a:r>
              <a:rPr lang="en-GB" sz="2400" b="1" dirty="0"/>
              <a:t>Collecting enough data </a:t>
            </a:r>
            <a:r>
              <a:rPr lang="en-GB" sz="2400" dirty="0"/>
              <a:t>to answer the question as reliably as possible, within the bounds of the resources available</a:t>
            </a:r>
          </a:p>
          <a:p>
            <a:endParaRPr lang="en-GB"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224" y="1819650"/>
            <a:ext cx="4731870" cy="4731870"/>
          </a:xfrm>
          <a:prstGeom prst="rect">
            <a:avLst/>
          </a:prstGeom>
        </p:spPr>
      </p:pic>
    </p:spTree>
    <p:extLst>
      <p:ext uri="{BB962C8B-B14F-4D97-AF65-F5344CB8AC3E}">
        <p14:creationId xmlns:p14="http://schemas.microsoft.com/office/powerpoint/2010/main" val="4111927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8070" y="365126"/>
            <a:ext cx="7815729" cy="838642"/>
          </a:xfrm>
        </p:spPr>
        <p:txBody>
          <a:bodyPr>
            <a:normAutofit/>
          </a:bodyPr>
          <a:lstStyle/>
          <a:p>
            <a:r>
              <a:rPr lang="en-GB" sz="4000" b="1" dirty="0">
                <a:latin typeface="+mn-lt"/>
              </a:rPr>
              <a:t>Types of study in ecology</a:t>
            </a:r>
          </a:p>
        </p:txBody>
      </p:sp>
      <p:sp>
        <p:nvSpPr>
          <p:cNvPr id="3" name="Content Placeholder 2"/>
          <p:cNvSpPr>
            <a:spLocks noGrp="1"/>
          </p:cNvSpPr>
          <p:nvPr>
            <p:ph idx="1"/>
          </p:nvPr>
        </p:nvSpPr>
        <p:spPr>
          <a:xfrm>
            <a:off x="3143624" y="1366117"/>
            <a:ext cx="8940800" cy="5249118"/>
          </a:xfrm>
        </p:spPr>
        <p:style>
          <a:lnRef idx="1">
            <a:schemeClr val="accent2"/>
          </a:lnRef>
          <a:fillRef idx="2">
            <a:schemeClr val="accent2"/>
          </a:fillRef>
          <a:effectRef idx="1">
            <a:schemeClr val="accent2"/>
          </a:effectRef>
          <a:fontRef idx="minor">
            <a:schemeClr val="dk1"/>
          </a:fontRef>
        </p:style>
        <p:txBody>
          <a:bodyPr>
            <a:noAutofit/>
          </a:bodyPr>
          <a:lstStyle/>
          <a:p>
            <a:pPr marL="457200" indent="-457200">
              <a:buFont typeface="+mj-lt"/>
              <a:buAutoNum type="arabicPeriod"/>
            </a:pPr>
            <a:r>
              <a:rPr lang="en-GB" sz="2400" b="1" dirty="0"/>
              <a:t>Descriptive natural history – </a:t>
            </a:r>
          </a:p>
          <a:p>
            <a:pPr lvl="1"/>
            <a:r>
              <a:rPr lang="en-GB" sz="1800" dirty="0"/>
              <a:t>E.g. describing new species, describing new interactions, describing how the world was in the past (paleoecology)</a:t>
            </a:r>
          </a:p>
          <a:p>
            <a:pPr lvl="1"/>
            <a:r>
              <a:rPr lang="en-GB" sz="1800" dirty="0"/>
              <a:t>Provides essential information to support hypothesis testing studies</a:t>
            </a:r>
          </a:p>
          <a:p>
            <a:pPr lvl="1"/>
            <a:r>
              <a:rPr lang="en-GB" sz="1800" dirty="0"/>
              <a:t>Often give ideas that need to be tested in follow-up experimental studies (Type 2 studies, below)</a:t>
            </a:r>
          </a:p>
          <a:p>
            <a:pPr marL="514350" indent="-514350">
              <a:buFont typeface="+mj-lt"/>
              <a:buAutoNum type="arabicPeriod"/>
            </a:pPr>
            <a:r>
              <a:rPr lang="en-GB" sz="2400" b="1" dirty="0"/>
              <a:t>Hypothesis testing –</a:t>
            </a:r>
          </a:p>
          <a:p>
            <a:pPr lvl="1"/>
            <a:r>
              <a:rPr lang="en-GB" sz="1800" dirty="0"/>
              <a:t>E.g. asking questions about emerging problems, human impacts, effects of changing environmental conditions</a:t>
            </a:r>
          </a:p>
          <a:p>
            <a:pPr lvl="1"/>
            <a:r>
              <a:rPr lang="en-GB" sz="1800" dirty="0"/>
              <a:t>Involves predictions about biological or physical mechanisms. </a:t>
            </a:r>
          </a:p>
          <a:p>
            <a:pPr lvl="1"/>
            <a:r>
              <a:rPr lang="en-GB" sz="1800" dirty="0"/>
              <a:t>About assessing the fit of a model.</a:t>
            </a:r>
            <a:endParaRPr lang="en-GB" sz="1800" b="1" i="1" dirty="0"/>
          </a:p>
          <a:p>
            <a:pPr marL="514350" indent="-514350">
              <a:buFont typeface="+mj-lt"/>
              <a:buAutoNum type="arabicPeriod"/>
            </a:pPr>
            <a:r>
              <a:rPr lang="en-GB" sz="2400" b="1" dirty="0"/>
              <a:t>Future projections – </a:t>
            </a:r>
          </a:p>
          <a:p>
            <a:pPr lvl="1"/>
            <a:r>
              <a:rPr lang="en-GB" sz="1800" dirty="0"/>
              <a:t>E.g. relating to climate change</a:t>
            </a:r>
          </a:p>
          <a:p>
            <a:pPr lvl="1"/>
            <a:r>
              <a:rPr lang="en-GB" sz="1800" dirty="0"/>
              <a:t>Based on a set of assumptions, and models developed using Type 1 and Type 2 studies, above</a:t>
            </a:r>
            <a:endParaRPr lang="en-GB" sz="1600" dirty="0"/>
          </a:p>
          <a:p>
            <a:pPr marL="457200" lvl="1" indent="0" algn="r">
              <a:buNone/>
            </a:pPr>
            <a:r>
              <a:rPr lang="en-GB" sz="1400" dirty="0"/>
              <a:t>Based on thoughts from a blog by Charley Krebs and Judy Myers, </a:t>
            </a:r>
            <a:r>
              <a:rPr lang="en-GB" sz="1400" dirty="0">
                <a:hlinkClick r:id="rId2"/>
              </a:rPr>
              <a:t>https://www.zoology.ubc.ca/~krebs/ecological_rants/category/experimental-design-in-ecology/</a:t>
            </a:r>
            <a:r>
              <a:rPr lang="en-GB" sz="1400" dirty="0"/>
              <a:t> </a:t>
            </a:r>
          </a:p>
        </p:txBody>
      </p:sp>
      <p:sp>
        <p:nvSpPr>
          <p:cNvPr id="4" name="Rectangle 3"/>
          <p:cNvSpPr/>
          <p:nvPr/>
        </p:nvSpPr>
        <p:spPr>
          <a:xfrm>
            <a:off x="2879164" y="3203388"/>
            <a:ext cx="9312836" cy="168721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5824" y="4690035"/>
            <a:ext cx="2167965" cy="2167965"/>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8002" y="2668571"/>
            <a:ext cx="2085787" cy="2085787"/>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7531" y="442820"/>
            <a:ext cx="1966257" cy="1966257"/>
          </a:xfrm>
          <a:prstGeom prst="rect">
            <a:avLst/>
          </a:prstGeom>
        </p:spPr>
      </p:pic>
    </p:spTree>
    <p:extLst>
      <p:ext uri="{BB962C8B-B14F-4D97-AF65-F5344CB8AC3E}">
        <p14:creationId xmlns:p14="http://schemas.microsoft.com/office/powerpoint/2010/main" val="2713927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2855"/>
          </a:xfrm>
        </p:spPr>
        <p:txBody>
          <a:bodyPr/>
          <a:lstStyle/>
          <a:p>
            <a:r>
              <a:rPr lang="en-GB" b="1" dirty="0">
                <a:latin typeface="+mn-lt"/>
              </a:rPr>
              <a:t>A focus on hypothesis testing</a:t>
            </a:r>
          </a:p>
        </p:txBody>
      </p:sp>
      <p:sp>
        <p:nvSpPr>
          <p:cNvPr id="3" name="Content Placeholder 2"/>
          <p:cNvSpPr>
            <a:spLocks noGrp="1"/>
          </p:cNvSpPr>
          <p:nvPr>
            <p:ph idx="1"/>
          </p:nvPr>
        </p:nvSpPr>
        <p:spPr>
          <a:xfrm>
            <a:off x="480601" y="1309449"/>
            <a:ext cx="8057112" cy="5330142"/>
          </a:xfrm>
        </p:spPr>
        <p:style>
          <a:lnRef idx="1">
            <a:schemeClr val="accent2"/>
          </a:lnRef>
          <a:fillRef idx="2">
            <a:schemeClr val="accent2"/>
          </a:fillRef>
          <a:effectRef idx="1">
            <a:schemeClr val="accent2"/>
          </a:effectRef>
          <a:fontRef idx="minor">
            <a:schemeClr val="dk1"/>
          </a:fontRef>
        </p:style>
        <p:txBody>
          <a:bodyPr>
            <a:normAutofit lnSpcReduction="10000"/>
          </a:bodyPr>
          <a:lstStyle/>
          <a:p>
            <a:pPr marL="514350" indent="-514350">
              <a:buFont typeface="+mj-lt"/>
              <a:buAutoNum type="arabicPeriod" startAt="2"/>
            </a:pPr>
            <a:r>
              <a:rPr lang="en-GB" sz="3000" b="1" dirty="0"/>
              <a:t>Hypothesis testing</a:t>
            </a:r>
          </a:p>
          <a:p>
            <a:pPr marL="0" indent="0">
              <a:buNone/>
            </a:pPr>
            <a:endParaRPr lang="en-GB" sz="3000" b="1" dirty="0"/>
          </a:p>
          <a:p>
            <a:pPr marL="914400" lvl="1" indent="-457200">
              <a:buFont typeface="+mj-lt"/>
              <a:buAutoNum type="alphaLcParenR"/>
            </a:pPr>
            <a:r>
              <a:rPr lang="en-GB" sz="2600" b="1" dirty="0"/>
              <a:t>Observational studies – </a:t>
            </a:r>
            <a:r>
              <a:rPr lang="en-GB" sz="2600" dirty="0"/>
              <a:t>can show correlations between variables which can help lead you towards a mechanism that involves cause and effect</a:t>
            </a:r>
          </a:p>
          <a:p>
            <a:pPr marL="457200" lvl="1" indent="0">
              <a:buNone/>
            </a:pPr>
            <a:endParaRPr lang="en-GB" sz="2600" dirty="0"/>
          </a:p>
          <a:p>
            <a:pPr marL="971550" lvl="1" indent="-514350">
              <a:buFont typeface="+mj-lt"/>
              <a:buAutoNum type="alphaLcParenR" startAt="2"/>
            </a:pPr>
            <a:r>
              <a:rPr lang="en-GB" sz="2600" b="1" dirty="0"/>
              <a:t>Experimental studies – </a:t>
            </a:r>
            <a:r>
              <a:rPr lang="en-GB" sz="2600" dirty="0"/>
              <a:t>to be certain about cause and effect mechanisms you need to carry out an experiment</a:t>
            </a:r>
          </a:p>
          <a:p>
            <a:pPr marL="457200" lvl="1" indent="0">
              <a:buNone/>
            </a:pPr>
            <a:r>
              <a:rPr lang="en-GB" sz="2600" dirty="0"/>
              <a:t> </a:t>
            </a:r>
          </a:p>
          <a:p>
            <a:pPr marL="0" indent="0">
              <a:buNone/>
            </a:pPr>
            <a:r>
              <a:rPr lang="en-GB" sz="2400" b="1" i="1" dirty="0"/>
              <a:t>* Experiments are very valuable, but difficult to do for many ecological questions, so observational studies are a commonly used approach and can still give us lots of valuable information *</a:t>
            </a:r>
          </a:p>
        </p:txBody>
      </p:sp>
      <p:sp>
        <p:nvSpPr>
          <p:cNvPr id="8" name="Rectangle 7">
            <a:extLst>
              <a:ext uri="{FF2B5EF4-FFF2-40B4-BE49-F238E27FC236}">
                <a16:creationId xmlns:a16="http://schemas.microsoft.com/office/drawing/2014/main" id="{8BC1361C-943E-0DF8-0413-8462AE32A215}"/>
              </a:ext>
            </a:extLst>
          </p:cNvPr>
          <p:cNvSpPr/>
          <p:nvPr/>
        </p:nvSpPr>
        <p:spPr>
          <a:xfrm>
            <a:off x="288235" y="2146852"/>
            <a:ext cx="8458199" cy="142810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16B5862B-2B6E-94B3-2ABF-85D9B68EA48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85835" y="1553222"/>
            <a:ext cx="2167965" cy="2167965"/>
          </a:xfrm>
          <a:prstGeom prst="rect">
            <a:avLst/>
          </a:prstGeom>
        </p:spPr>
      </p:pic>
      <p:pic>
        <p:nvPicPr>
          <p:cNvPr id="10" name="Picture 9">
            <a:extLst>
              <a:ext uri="{FF2B5EF4-FFF2-40B4-BE49-F238E27FC236}">
                <a16:creationId xmlns:a16="http://schemas.microsoft.com/office/drawing/2014/main" id="{D1964D6B-6314-CA25-B4AF-1BF963AF57E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85835" y="4181038"/>
            <a:ext cx="2085787" cy="2085787"/>
          </a:xfrm>
          <a:prstGeom prst="rect">
            <a:avLst/>
          </a:prstGeom>
        </p:spPr>
      </p:pic>
    </p:spTree>
    <p:extLst>
      <p:ext uri="{BB962C8B-B14F-4D97-AF65-F5344CB8AC3E}">
        <p14:creationId xmlns:p14="http://schemas.microsoft.com/office/powerpoint/2010/main" val="2616395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GB" sz="4000" b="1" dirty="0">
                <a:latin typeface="+mn-lt"/>
              </a:rPr>
              <a:t>Key things to consider when deciding how to sample</a:t>
            </a:r>
          </a:p>
        </p:txBody>
      </p:sp>
      <p:sp>
        <p:nvSpPr>
          <p:cNvPr id="2" name="TextBox 1"/>
          <p:cNvSpPr txBox="1"/>
          <p:nvPr/>
        </p:nvSpPr>
        <p:spPr>
          <a:xfrm>
            <a:off x="797689" y="1944547"/>
            <a:ext cx="3326076" cy="1261884"/>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3600" b="1" dirty="0"/>
              <a:t>Reliability</a:t>
            </a:r>
          </a:p>
          <a:p>
            <a:pPr marL="285750" indent="-285750">
              <a:buFont typeface="Arial" panose="020B0604020202020204" pitchFamily="34" charset="0"/>
              <a:buChar char="•"/>
            </a:pPr>
            <a:r>
              <a:rPr lang="en-GB" sz="2000" dirty="0"/>
              <a:t>Depends on precision and accuracy</a:t>
            </a:r>
          </a:p>
        </p:txBody>
      </p:sp>
      <p:sp>
        <p:nvSpPr>
          <p:cNvPr id="10" name="TextBox 9"/>
          <p:cNvSpPr txBox="1"/>
          <p:nvPr/>
        </p:nvSpPr>
        <p:spPr>
          <a:xfrm>
            <a:off x="8511667" y="1943487"/>
            <a:ext cx="3394636" cy="2462213"/>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3600" b="1" dirty="0"/>
              <a:t>Resources</a:t>
            </a:r>
          </a:p>
          <a:p>
            <a:pPr marL="285750" indent="-285750">
              <a:buFont typeface="Arial" panose="020B0604020202020204" pitchFamily="34" charset="0"/>
              <a:buChar char="•"/>
            </a:pPr>
            <a:r>
              <a:rPr lang="en-GB" sz="2000" b="1" dirty="0"/>
              <a:t>Precision</a:t>
            </a:r>
            <a:r>
              <a:rPr lang="en-GB" sz="2000" dirty="0"/>
              <a:t> can be increased by collecting more data</a:t>
            </a:r>
          </a:p>
          <a:p>
            <a:pPr marL="285750" indent="-285750">
              <a:buFont typeface="Arial" panose="020B0604020202020204" pitchFamily="34" charset="0"/>
              <a:buChar char="•"/>
            </a:pPr>
            <a:r>
              <a:rPr lang="en-GB" sz="2000" dirty="0"/>
              <a:t>Need to think carefully about the balance of precision vs. costs</a:t>
            </a:r>
          </a:p>
          <a:p>
            <a:pPr marL="285750" indent="-285750">
              <a:buFont typeface="Arial" panose="020B0604020202020204" pitchFamily="34" charset="0"/>
              <a:buChar char="•"/>
            </a:pPr>
            <a:endParaRPr lang="en-GB" dirty="0"/>
          </a:p>
        </p:txBody>
      </p:sp>
      <p:sp>
        <p:nvSpPr>
          <p:cNvPr id="11" name="TextBox 10"/>
          <p:cNvSpPr txBox="1"/>
          <p:nvPr/>
        </p:nvSpPr>
        <p:spPr>
          <a:xfrm>
            <a:off x="797690" y="4529870"/>
            <a:ext cx="3326075" cy="1938992"/>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marL="285750" indent="-285750">
              <a:buFont typeface="Arial" panose="020B0604020202020204" pitchFamily="34" charset="0"/>
              <a:buChar char="•"/>
            </a:pPr>
            <a:r>
              <a:rPr lang="en-GB" sz="2000" b="1" dirty="0"/>
              <a:t>Accuracy – </a:t>
            </a:r>
          </a:p>
          <a:p>
            <a:pPr marL="742950" lvl="1" indent="-285750">
              <a:buFont typeface="Arial" panose="020B0604020202020204" pitchFamily="34" charset="0"/>
              <a:buChar char="•"/>
            </a:pPr>
            <a:r>
              <a:rPr lang="en-GB" sz="2000" dirty="0"/>
              <a:t>how close the estimate is to its true value, on average</a:t>
            </a:r>
          </a:p>
          <a:p>
            <a:pPr marL="742950" lvl="1" indent="-285750">
              <a:buFont typeface="Arial" panose="020B0604020202020204" pitchFamily="34" charset="0"/>
              <a:buChar char="•"/>
            </a:pPr>
            <a:r>
              <a:rPr lang="en-GB" sz="2000" dirty="0"/>
              <a:t>i.e. how small the bias of the estimate is</a:t>
            </a:r>
          </a:p>
        </p:txBody>
      </p:sp>
      <p:sp>
        <p:nvSpPr>
          <p:cNvPr id="12" name="TextBox 11"/>
          <p:cNvSpPr txBox="1"/>
          <p:nvPr/>
        </p:nvSpPr>
        <p:spPr>
          <a:xfrm>
            <a:off x="8511667" y="4611881"/>
            <a:ext cx="3394636" cy="1877437"/>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3600" b="1" dirty="0"/>
              <a:t>Design</a:t>
            </a:r>
          </a:p>
          <a:p>
            <a:pPr marL="285750" indent="-285750">
              <a:buFont typeface="Arial" panose="020B0604020202020204" pitchFamily="34" charset="0"/>
              <a:buChar char="•"/>
            </a:pPr>
            <a:r>
              <a:rPr lang="en-GB" sz="2000" b="1" dirty="0"/>
              <a:t>Accuracy </a:t>
            </a:r>
            <a:r>
              <a:rPr lang="en-GB" sz="2000" dirty="0"/>
              <a:t>can be increased by minimising bias</a:t>
            </a:r>
          </a:p>
          <a:p>
            <a:pPr marL="285750" indent="-285750">
              <a:buFont typeface="Arial" panose="020B0604020202020204" pitchFamily="34" charset="0"/>
              <a:buChar char="•"/>
            </a:pPr>
            <a:r>
              <a:rPr lang="en-GB" sz="2000" dirty="0"/>
              <a:t>Need to think carefully about sampling design</a:t>
            </a:r>
          </a:p>
        </p:txBody>
      </p:sp>
      <p:sp>
        <p:nvSpPr>
          <p:cNvPr id="14" name="TextBox 13"/>
          <p:cNvSpPr txBox="1"/>
          <p:nvPr/>
        </p:nvSpPr>
        <p:spPr>
          <a:xfrm>
            <a:off x="797689" y="3206431"/>
            <a:ext cx="3326076" cy="1323439"/>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marL="342900" indent="-342900">
              <a:buFont typeface="Arial" panose="020B0604020202020204" pitchFamily="34" charset="0"/>
              <a:buChar char="•"/>
            </a:pPr>
            <a:r>
              <a:rPr lang="en-GB" sz="2000" b="1" dirty="0"/>
              <a:t>Precision – </a:t>
            </a:r>
          </a:p>
          <a:p>
            <a:pPr marL="742950" lvl="1" indent="-285750">
              <a:buFont typeface="Arial" panose="020B0604020202020204" pitchFamily="34" charset="0"/>
              <a:buChar char="•"/>
            </a:pPr>
            <a:r>
              <a:rPr lang="en-GB" sz="2000" dirty="0"/>
              <a:t>How similar repeated estimates are to each other</a:t>
            </a:r>
            <a:endParaRPr lang="en-GB" sz="2000" b="1" dirty="0"/>
          </a:p>
        </p:txBody>
      </p:sp>
      <p:pic>
        <p:nvPicPr>
          <p:cNvPr id="15" name="Picture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75706" y="4172532"/>
            <a:ext cx="2705975" cy="2705975"/>
          </a:xfrm>
          <a:prstGeom prst="rect">
            <a:avLst/>
          </a:prstGeom>
        </p:spPr>
      </p:pic>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90834" y="4833396"/>
            <a:ext cx="1950718" cy="1950718"/>
          </a:xfrm>
          <a:prstGeom prst="rect">
            <a:avLst/>
          </a:prstGeom>
        </p:spPr>
      </p:pic>
      <p:pic>
        <p:nvPicPr>
          <p:cNvPr id="19" name="Content Placeholder 18"/>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720287" y="1122026"/>
            <a:ext cx="3050506" cy="3050506"/>
          </a:xfrm>
        </p:spPr>
      </p:pic>
    </p:spTree>
    <p:extLst>
      <p:ext uri="{BB962C8B-B14F-4D97-AF65-F5344CB8AC3E}">
        <p14:creationId xmlns:p14="http://schemas.microsoft.com/office/powerpoint/2010/main" val="110636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11" grpId="0" animBg="1"/>
      <p:bldP spid="12" grpId="0" animBg="1"/>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913" y="3550"/>
            <a:ext cx="10515600" cy="984926"/>
          </a:xfrm>
        </p:spPr>
        <p:txBody>
          <a:bodyPr>
            <a:normAutofit/>
          </a:bodyPr>
          <a:lstStyle/>
          <a:p>
            <a:r>
              <a:rPr lang="en-GB" sz="4000" b="1" dirty="0">
                <a:latin typeface="+mn-lt"/>
              </a:rPr>
              <a:t>Designing your study to improve reliability</a:t>
            </a:r>
          </a:p>
        </p:txBody>
      </p:sp>
      <p:sp>
        <p:nvSpPr>
          <p:cNvPr id="3" name="Content Placeholder 2"/>
          <p:cNvSpPr>
            <a:spLocks noGrp="1"/>
          </p:cNvSpPr>
          <p:nvPr>
            <p:ph idx="1"/>
          </p:nvPr>
        </p:nvSpPr>
        <p:spPr>
          <a:xfrm>
            <a:off x="4875305" y="1009414"/>
            <a:ext cx="7023848" cy="5743997"/>
          </a:xfrm>
        </p:spPr>
        <p:style>
          <a:lnRef idx="1">
            <a:schemeClr val="accent2"/>
          </a:lnRef>
          <a:fillRef idx="2">
            <a:schemeClr val="accent2"/>
          </a:fillRef>
          <a:effectRef idx="1">
            <a:schemeClr val="accent2"/>
          </a:effectRef>
          <a:fontRef idx="minor">
            <a:schemeClr val="dk1"/>
          </a:fontRef>
        </p:style>
        <p:txBody>
          <a:bodyPr>
            <a:noAutofit/>
          </a:bodyPr>
          <a:lstStyle/>
          <a:p>
            <a:pPr marL="514350" indent="-514350">
              <a:buFont typeface="+mj-lt"/>
              <a:buAutoNum type="arabicPeriod"/>
            </a:pPr>
            <a:r>
              <a:rPr lang="en-GB" b="1" dirty="0"/>
              <a:t>Determining all the sampling units in a sampling frame</a:t>
            </a:r>
          </a:p>
          <a:p>
            <a:pPr marL="514350" indent="-514350">
              <a:buFont typeface="+mj-lt"/>
              <a:buAutoNum type="arabicPeriod"/>
            </a:pPr>
            <a:r>
              <a:rPr lang="en-GB" b="1" dirty="0"/>
              <a:t>Replication</a:t>
            </a:r>
          </a:p>
          <a:p>
            <a:pPr marL="514350" indent="-514350">
              <a:buFont typeface="+mj-lt"/>
              <a:buAutoNum type="arabicPeriod"/>
            </a:pPr>
            <a:r>
              <a:rPr lang="en-GB" b="1" dirty="0"/>
              <a:t>Ensuring samples are representative</a:t>
            </a:r>
          </a:p>
          <a:p>
            <a:endParaRPr lang="en-GB" sz="1800" dirty="0"/>
          </a:p>
        </p:txBody>
      </p:sp>
      <p:pic>
        <p:nvPicPr>
          <p:cNvPr id="23" name="Picture 22">
            <a:extLst>
              <a:ext uri="{FF2B5EF4-FFF2-40B4-BE49-F238E27FC236}">
                <a16:creationId xmlns:a16="http://schemas.microsoft.com/office/drawing/2014/main" id="{07C0CD27-4575-AEF0-91C3-D1FB3A07992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9294" y="3754589"/>
            <a:ext cx="2902387" cy="2902387"/>
          </a:xfrm>
          <a:prstGeom prst="rect">
            <a:avLst/>
          </a:prstGeom>
        </p:spPr>
      </p:pic>
      <p:pic>
        <p:nvPicPr>
          <p:cNvPr id="24" name="Picture 23">
            <a:extLst>
              <a:ext uri="{FF2B5EF4-FFF2-40B4-BE49-F238E27FC236}">
                <a16:creationId xmlns:a16="http://schemas.microsoft.com/office/drawing/2014/main" id="{68D007AB-8C69-94E5-22E0-625366CBCA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965" y="1379209"/>
            <a:ext cx="2931459" cy="2931459"/>
          </a:xfrm>
          <a:prstGeom prst="rect">
            <a:avLst/>
          </a:prstGeom>
        </p:spPr>
      </p:pic>
      <p:pic>
        <p:nvPicPr>
          <p:cNvPr id="25" name="Picture 24">
            <a:extLst>
              <a:ext uri="{FF2B5EF4-FFF2-40B4-BE49-F238E27FC236}">
                <a16:creationId xmlns:a16="http://schemas.microsoft.com/office/drawing/2014/main" id="{4F662E35-37E4-5CF2-AE76-D4CDC4209AF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46554" y="2953167"/>
            <a:ext cx="2847788" cy="2847788"/>
          </a:xfrm>
          <a:prstGeom prst="rect">
            <a:avLst/>
          </a:prstGeom>
        </p:spPr>
      </p:pic>
    </p:spTree>
    <p:extLst>
      <p:ext uri="{BB962C8B-B14F-4D97-AF65-F5344CB8AC3E}">
        <p14:creationId xmlns:p14="http://schemas.microsoft.com/office/powerpoint/2010/main" val="4084681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913" y="3550"/>
            <a:ext cx="10515600" cy="984926"/>
          </a:xfrm>
        </p:spPr>
        <p:txBody>
          <a:bodyPr>
            <a:normAutofit/>
          </a:bodyPr>
          <a:lstStyle/>
          <a:p>
            <a:r>
              <a:rPr lang="en-GB" sz="4000" b="1" dirty="0">
                <a:latin typeface="+mn-lt"/>
              </a:rPr>
              <a:t>Designing your study to improve reliability</a:t>
            </a:r>
          </a:p>
        </p:txBody>
      </p:sp>
      <p:sp>
        <p:nvSpPr>
          <p:cNvPr id="3" name="Content Placeholder 2"/>
          <p:cNvSpPr>
            <a:spLocks noGrp="1"/>
          </p:cNvSpPr>
          <p:nvPr>
            <p:ph idx="1"/>
          </p:nvPr>
        </p:nvSpPr>
        <p:spPr>
          <a:xfrm>
            <a:off x="4875305" y="1009414"/>
            <a:ext cx="7023848" cy="5743997"/>
          </a:xfrm>
        </p:spPr>
        <p:style>
          <a:lnRef idx="1">
            <a:schemeClr val="accent2"/>
          </a:lnRef>
          <a:fillRef idx="2">
            <a:schemeClr val="accent2"/>
          </a:fillRef>
          <a:effectRef idx="1">
            <a:schemeClr val="accent2"/>
          </a:effectRef>
          <a:fontRef idx="minor">
            <a:schemeClr val="dk1"/>
          </a:fontRef>
        </p:style>
        <p:txBody>
          <a:bodyPr>
            <a:noAutofit/>
          </a:bodyPr>
          <a:lstStyle/>
          <a:p>
            <a:pPr marL="514350" indent="-514350">
              <a:buFont typeface="+mj-lt"/>
              <a:buAutoNum type="arabicPeriod"/>
            </a:pPr>
            <a:r>
              <a:rPr lang="en-GB" b="1" dirty="0"/>
              <a:t>Determining all the sampling units in a sampling frame</a:t>
            </a:r>
          </a:p>
          <a:p>
            <a:pPr lvl="1"/>
            <a:r>
              <a:rPr lang="en-GB" dirty="0"/>
              <a:t>So you know what the ‘population’ is within which you will choose your sample</a:t>
            </a:r>
          </a:p>
          <a:p>
            <a:pPr lvl="2"/>
            <a:r>
              <a:rPr lang="en-GB" dirty="0"/>
              <a:t>E.g. if you’re sampling fish in pools in a forest, you need to know where all the pools are (sampling units) within the forest (sampling frame)</a:t>
            </a:r>
            <a:endParaRPr lang="en-GB" b="1" dirty="0"/>
          </a:p>
          <a:p>
            <a:pPr marL="514350" indent="-514350">
              <a:buFont typeface="+mj-lt"/>
              <a:buAutoNum type="arabicPeriod"/>
            </a:pPr>
            <a:r>
              <a:rPr lang="en-GB" b="1" dirty="0">
                <a:solidFill>
                  <a:schemeClr val="bg1">
                    <a:lumMod val="50000"/>
                  </a:schemeClr>
                </a:solidFill>
              </a:rPr>
              <a:t>Replication</a:t>
            </a:r>
          </a:p>
          <a:p>
            <a:pPr marL="514350" indent="-514350">
              <a:buFont typeface="+mj-lt"/>
              <a:buAutoNum type="arabicPeriod"/>
            </a:pPr>
            <a:r>
              <a:rPr lang="en-GB" b="1" dirty="0">
                <a:solidFill>
                  <a:schemeClr val="bg1">
                    <a:lumMod val="50000"/>
                  </a:schemeClr>
                </a:solidFill>
              </a:rPr>
              <a:t>Ensuring samples are representative</a:t>
            </a:r>
          </a:p>
          <a:p>
            <a:endParaRPr lang="en-GB" sz="1800" dirty="0"/>
          </a:p>
        </p:txBody>
      </p:sp>
      <p:pic>
        <p:nvPicPr>
          <p:cNvPr id="4" name="Picture 3">
            <a:extLst>
              <a:ext uri="{FF2B5EF4-FFF2-40B4-BE49-F238E27FC236}">
                <a16:creationId xmlns:a16="http://schemas.microsoft.com/office/drawing/2014/main" id="{B3619D6D-3BD6-1E7C-C8CC-B8D84EF93C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7021"/>
            <a:ext cx="2931459" cy="2931459"/>
          </a:xfrm>
          <a:prstGeom prst="rect">
            <a:avLst/>
          </a:prstGeom>
        </p:spPr>
      </p:pic>
      <p:pic>
        <p:nvPicPr>
          <p:cNvPr id="14" name="Picture 13">
            <a:extLst>
              <a:ext uri="{FF2B5EF4-FFF2-40B4-BE49-F238E27FC236}">
                <a16:creationId xmlns:a16="http://schemas.microsoft.com/office/drawing/2014/main" id="{9C86A6CE-7B20-C72D-15DF-7FBC0F6B708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3400" b="28700"/>
          <a:stretch/>
        </p:blipFill>
        <p:spPr>
          <a:xfrm>
            <a:off x="510940" y="1690688"/>
            <a:ext cx="1909577" cy="1105648"/>
          </a:xfrm>
          <a:prstGeom prst="rect">
            <a:avLst/>
          </a:prstGeom>
        </p:spPr>
      </p:pic>
      <p:pic>
        <p:nvPicPr>
          <p:cNvPr id="15" name="Picture 14">
            <a:extLst>
              <a:ext uri="{FF2B5EF4-FFF2-40B4-BE49-F238E27FC236}">
                <a16:creationId xmlns:a16="http://schemas.microsoft.com/office/drawing/2014/main" id="{77096D93-803E-418B-5D8F-2B70D54C4BE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3400" b="28700"/>
          <a:stretch/>
        </p:blipFill>
        <p:spPr>
          <a:xfrm>
            <a:off x="1976670" y="2543910"/>
            <a:ext cx="2457871" cy="1423111"/>
          </a:xfrm>
          <a:prstGeom prst="rect">
            <a:avLst/>
          </a:prstGeom>
        </p:spPr>
      </p:pic>
      <p:pic>
        <p:nvPicPr>
          <p:cNvPr id="16" name="Picture 15">
            <a:extLst>
              <a:ext uri="{FF2B5EF4-FFF2-40B4-BE49-F238E27FC236}">
                <a16:creationId xmlns:a16="http://schemas.microsoft.com/office/drawing/2014/main" id="{12F70680-B560-9148-4A1C-03C74F21BF5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3400" b="28700"/>
          <a:stretch/>
        </p:blipFill>
        <p:spPr>
          <a:xfrm>
            <a:off x="2437652" y="5771873"/>
            <a:ext cx="1399265" cy="810177"/>
          </a:xfrm>
          <a:prstGeom prst="rect">
            <a:avLst/>
          </a:prstGeom>
        </p:spPr>
      </p:pic>
      <p:pic>
        <p:nvPicPr>
          <p:cNvPr id="17" name="Picture 16">
            <a:extLst>
              <a:ext uri="{FF2B5EF4-FFF2-40B4-BE49-F238E27FC236}">
                <a16:creationId xmlns:a16="http://schemas.microsoft.com/office/drawing/2014/main" id="{202D37F4-153D-44BD-BCD4-238C15FFF78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3400" b="28700"/>
          <a:stretch/>
        </p:blipFill>
        <p:spPr>
          <a:xfrm>
            <a:off x="458260" y="3509457"/>
            <a:ext cx="1399265" cy="810177"/>
          </a:xfrm>
          <a:prstGeom prst="rect">
            <a:avLst/>
          </a:prstGeom>
        </p:spPr>
      </p:pic>
      <p:pic>
        <p:nvPicPr>
          <p:cNvPr id="21" name="Picture 20">
            <a:extLst>
              <a:ext uri="{FF2B5EF4-FFF2-40B4-BE49-F238E27FC236}">
                <a16:creationId xmlns:a16="http://schemas.microsoft.com/office/drawing/2014/main" id="{87D71730-12F3-F64B-4829-76995FE8C34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3400" b="28700"/>
          <a:stretch/>
        </p:blipFill>
        <p:spPr>
          <a:xfrm>
            <a:off x="2880274" y="4170803"/>
            <a:ext cx="1399265" cy="810177"/>
          </a:xfrm>
          <a:prstGeom prst="rect">
            <a:avLst/>
          </a:prstGeom>
        </p:spPr>
      </p:pic>
      <p:sp>
        <p:nvSpPr>
          <p:cNvPr id="22" name="Rectangle 21">
            <a:extLst>
              <a:ext uri="{FF2B5EF4-FFF2-40B4-BE49-F238E27FC236}">
                <a16:creationId xmlns:a16="http://schemas.microsoft.com/office/drawing/2014/main" id="{0296E801-FD86-97C6-03A2-51DDD6DC9CF7}"/>
              </a:ext>
            </a:extLst>
          </p:cNvPr>
          <p:cNvSpPr/>
          <p:nvPr/>
        </p:nvSpPr>
        <p:spPr>
          <a:xfrm>
            <a:off x="89647" y="1494118"/>
            <a:ext cx="4554071" cy="5259294"/>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9239568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913" y="3550"/>
            <a:ext cx="10515600" cy="984926"/>
          </a:xfrm>
        </p:spPr>
        <p:txBody>
          <a:bodyPr>
            <a:normAutofit/>
          </a:bodyPr>
          <a:lstStyle/>
          <a:p>
            <a:r>
              <a:rPr lang="en-GB" sz="4000" b="1" dirty="0">
                <a:latin typeface="+mn-lt"/>
              </a:rPr>
              <a:t>Designing your study to improve reliability</a:t>
            </a:r>
          </a:p>
        </p:txBody>
      </p:sp>
      <p:sp>
        <p:nvSpPr>
          <p:cNvPr id="3" name="Content Placeholder 2"/>
          <p:cNvSpPr>
            <a:spLocks noGrp="1"/>
          </p:cNvSpPr>
          <p:nvPr>
            <p:ph idx="1"/>
          </p:nvPr>
        </p:nvSpPr>
        <p:spPr>
          <a:xfrm>
            <a:off x="4875305" y="1009414"/>
            <a:ext cx="7023848" cy="5743997"/>
          </a:xfrm>
        </p:spPr>
        <p:style>
          <a:lnRef idx="1">
            <a:schemeClr val="accent2"/>
          </a:lnRef>
          <a:fillRef idx="2">
            <a:schemeClr val="accent2"/>
          </a:fillRef>
          <a:effectRef idx="1">
            <a:schemeClr val="accent2"/>
          </a:effectRef>
          <a:fontRef idx="minor">
            <a:schemeClr val="dk1"/>
          </a:fontRef>
        </p:style>
        <p:txBody>
          <a:bodyPr>
            <a:noAutofit/>
          </a:bodyPr>
          <a:lstStyle/>
          <a:p>
            <a:pPr marL="514350" indent="-514350">
              <a:buFont typeface="+mj-lt"/>
              <a:buAutoNum type="arabicPeriod"/>
            </a:pPr>
            <a:r>
              <a:rPr lang="en-GB" sz="2400" b="1" dirty="0">
                <a:solidFill>
                  <a:schemeClr val="bg1">
                    <a:lumMod val="50000"/>
                  </a:schemeClr>
                </a:solidFill>
              </a:rPr>
              <a:t>Determining all the sampling units in a sampling frame</a:t>
            </a:r>
          </a:p>
          <a:p>
            <a:pPr marL="514350" indent="-514350">
              <a:buFont typeface="+mj-lt"/>
              <a:buAutoNum type="arabicPeriod"/>
            </a:pPr>
            <a:r>
              <a:rPr lang="en-GB" sz="2400" b="1" dirty="0"/>
              <a:t>Replication</a:t>
            </a:r>
          </a:p>
          <a:p>
            <a:pPr lvl="1"/>
            <a:r>
              <a:rPr lang="en-GB" sz="1800" b="1" dirty="0"/>
              <a:t>At the same site </a:t>
            </a:r>
            <a:r>
              <a:rPr lang="en-GB" sz="1800" dirty="0"/>
              <a:t>- Sampling each sampling unit once, might give an imprecise estimate for that unit, at that time point. </a:t>
            </a:r>
          </a:p>
          <a:p>
            <a:pPr lvl="2"/>
            <a:r>
              <a:rPr lang="en-GB" sz="1600" dirty="0"/>
              <a:t>E.g. some fish might not be caught in the net</a:t>
            </a:r>
          </a:p>
          <a:p>
            <a:pPr lvl="1"/>
            <a:r>
              <a:rPr lang="en-GB" sz="1800" dirty="0"/>
              <a:t>Or might give an imprecise estimate for that unit over a range of time points that you’re interested in.</a:t>
            </a:r>
          </a:p>
          <a:p>
            <a:pPr lvl="2"/>
            <a:r>
              <a:rPr lang="en-GB" sz="1800" dirty="0"/>
              <a:t>E.g. sampling a pool at one time of the year, might give a different result from at another time of year</a:t>
            </a:r>
          </a:p>
          <a:p>
            <a:pPr lvl="1"/>
            <a:r>
              <a:rPr lang="en-GB" sz="1800" b="1" dirty="0"/>
              <a:t>At different sites </a:t>
            </a:r>
            <a:r>
              <a:rPr lang="en-GB" sz="1800" dirty="0"/>
              <a:t>- Sampling just one sampling unit gives an imprecise estimate for the whole study population. To increase precision, you need to sample more sampling units</a:t>
            </a:r>
          </a:p>
          <a:p>
            <a:pPr lvl="2"/>
            <a:r>
              <a:rPr lang="en-GB" sz="1600" dirty="0"/>
              <a:t>E.g. sampling more of the pools in the forest</a:t>
            </a:r>
          </a:p>
          <a:p>
            <a:pPr lvl="1"/>
            <a:r>
              <a:rPr lang="en-GB" sz="1800" b="1" i="1" dirty="0"/>
              <a:t>Beware of pseudoreplication!</a:t>
            </a:r>
          </a:p>
          <a:p>
            <a:pPr lvl="2"/>
            <a:r>
              <a:rPr lang="en-GB" sz="1600" dirty="0"/>
              <a:t>Multiple measurements of the same pond are not independent replicated samples</a:t>
            </a:r>
            <a:endParaRPr lang="en-GB" sz="1600" b="1" dirty="0">
              <a:solidFill>
                <a:schemeClr val="bg1">
                  <a:lumMod val="75000"/>
                </a:schemeClr>
              </a:solidFill>
            </a:endParaRPr>
          </a:p>
          <a:p>
            <a:pPr marL="514350" indent="-514350">
              <a:buFont typeface="+mj-lt"/>
              <a:buAutoNum type="arabicPeriod"/>
            </a:pPr>
            <a:r>
              <a:rPr lang="en-GB" sz="2400" b="1" dirty="0">
                <a:solidFill>
                  <a:schemeClr val="bg1">
                    <a:lumMod val="50000"/>
                  </a:schemeClr>
                </a:solidFill>
              </a:rPr>
              <a:t>Ensuring samples are representative</a:t>
            </a:r>
            <a:endParaRPr lang="en-GB" sz="2400" dirty="0"/>
          </a:p>
          <a:p>
            <a:endParaRPr lang="en-GB" sz="1800" dirty="0"/>
          </a:p>
        </p:txBody>
      </p:sp>
      <p:pic>
        <p:nvPicPr>
          <p:cNvPr id="26" name="Picture 2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7021"/>
            <a:ext cx="2931459" cy="2931459"/>
          </a:xfrm>
          <a:prstGeom prst="rect">
            <a:avLst/>
          </a:prstGeom>
        </p:spPr>
      </p:pic>
      <p:pic>
        <p:nvPicPr>
          <p:cNvPr id="27" name="Picture 26"/>
          <p:cNvPicPr>
            <a:picLocks noChangeAspect="1"/>
          </p:cNvPicPr>
          <p:nvPr/>
        </p:nvPicPr>
        <p:blipFill rotWithShape="1">
          <a:blip r:embed="rId3" cstate="print">
            <a:extLst>
              <a:ext uri="{28A0092B-C50C-407E-A947-70E740481C1C}">
                <a14:useLocalDpi xmlns:a14="http://schemas.microsoft.com/office/drawing/2010/main" val="0"/>
              </a:ext>
            </a:extLst>
          </a:blip>
          <a:srcRect t="13400" b="28700"/>
          <a:stretch/>
        </p:blipFill>
        <p:spPr>
          <a:xfrm>
            <a:off x="510940" y="1690688"/>
            <a:ext cx="1909577" cy="1105648"/>
          </a:xfrm>
          <a:prstGeom prst="rect">
            <a:avLst/>
          </a:prstGeom>
        </p:spPr>
      </p:pic>
      <p:pic>
        <p:nvPicPr>
          <p:cNvPr id="28" name="Picture 27"/>
          <p:cNvPicPr>
            <a:picLocks noChangeAspect="1"/>
          </p:cNvPicPr>
          <p:nvPr/>
        </p:nvPicPr>
        <p:blipFill rotWithShape="1">
          <a:blip r:embed="rId4" cstate="print">
            <a:extLst>
              <a:ext uri="{28A0092B-C50C-407E-A947-70E740481C1C}">
                <a14:useLocalDpi xmlns:a14="http://schemas.microsoft.com/office/drawing/2010/main" val="0"/>
              </a:ext>
            </a:extLst>
          </a:blip>
          <a:srcRect t="13400" b="28700"/>
          <a:stretch/>
        </p:blipFill>
        <p:spPr>
          <a:xfrm>
            <a:off x="1976670" y="2543910"/>
            <a:ext cx="2457871" cy="1423111"/>
          </a:xfrm>
          <a:prstGeom prst="rect">
            <a:avLst/>
          </a:prstGeom>
        </p:spPr>
      </p:pic>
      <p:pic>
        <p:nvPicPr>
          <p:cNvPr id="29" name="Picture 28"/>
          <p:cNvPicPr>
            <a:picLocks noChangeAspect="1"/>
          </p:cNvPicPr>
          <p:nvPr/>
        </p:nvPicPr>
        <p:blipFill rotWithShape="1">
          <a:blip r:embed="rId5" cstate="print">
            <a:extLst>
              <a:ext uri="{28A0092B-C50C-407E-A947-70E740481C1C}">
                <a14:useLocalDpi xmlns:a14="http://schemas.microsoft.com/office/drawing/2010/main" val="0"/>
              </a:ext>
            </a:extLst>
          </a:blip>
          <a:srcRect t="13400" b="28700"/>
          <a:stretch/>
        </p:blipFill>
        <p:spPr>
          <a:xfrm>
            <a:off x="2437652" y="5771873"/>
            <a:ext cx="1399265" cy="810177"/>
          </a:xfrm>
          <a:prstGeom prst="rect">
            <a:avLst/>
          </a:prstGeom>
        </p:spPr>
      </p:pic>
      <p:pic>
        <p:nvPicPr>
          <p:cNvPr id="30" name="Picture 29"/>
          <p:cNvPicPr>
            <a:picLocks noChangeAspect="1"/>
          </p:cNvPicPr>
          <p:nvPr/>
        </p:nvPicPr>
        <p:blipFill rotWithShape="1">
          <a:blip r:embed="rId5" cstate="print">
            <a:extLst>
              <a:ext uri="{28A0092B-C50C-407E-A947-70E740481C1C}">
                <a14:useLocalDpi xmlns:a14="http://schemas.microsoft.com/office/drawing/2010/main" val="0"/>
              </a:ext>
            </a:extLst>
          </a:blip>
          <a:srcRect t="13400" b="28700"/>
          <a:stretch/>
        </p:blipFill>
        <p:spPr>
          <a:xfrm>
            <a:off x="458260" y="3509457"/>
            <a:ext cx="1399265" cy="810177"/>
          </a:xfrm>
          <a:prstGeom prst="rect">
            <a:avLst/>
          </a:prstGeom>
        </p:spPr>
      </p:pic>
      <p:pic>
        <p:nvPicPr>
          <p:cNvPr id="31" name="Picture 30"/>
          <p:cNvPicPr>
            <a:picLocks noChangeAspect="1"/>
          </p:cNvPicPr>
          <p:nvPr/>
        </p:nvPicPr>
        <p:blipFill rotWithShape="1">
          <a:blip r:embed="rId5" cstate="print">
            <a:extLst>
              <a:ext uri="{28A0092B-C50C-407E-A947-70E740481C1C}">
                <a14:useLocalDpi xmlns:a14="http://schemas.microsoft.com/office/drawing/2010/main" val="0"/>
              </a:ext>
            </a:extLst>
          </a:blip>
          <a:srcRect t="13400" b="28700"/>
          <a:stretch/>
        </p:blipFill>
        <p:spPr>
          <a:xfrm>
            <a:off x="2880274" y="4170803"/>
            <a:ext cx="1399265" cy="810177"/>
          </a:xfrm>
          <a:prstGeom prst="rect">
            <a:avLst/>
          </a:prstGeom>
        </p:spPr>
      </p:pic>
      <p:sp>
        <p:nvSpPr>
          <p:cNvPr id="32" name="Rectangle 31"/>
          <p:cNvSpPr/>
          <p:nvPr/>
        </p:nvSpPr>
        <p:spPr>
          <a:xfrm>
            <a:off x="2823860" y="3967021"/>
            <a:ext cx="1524000" cy="1123577"/>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3" name="Rectangle 32"/>
          <p:cNvSpPr/>
          <p:nvPr/>
        </p:nvSpPr>
        <p:spPr>
          <a:xfrm>
            <a:off x="2976260" y="4119421"/>
            <a:ext cx="1524000" cy="1123577"/>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4" name="Rectangle 33"/>
          <p:cNvSpPr/>
          <p:nvPr/>
        </p:nvSpPr>
        <p:spPr>
          <a:xfrm>
            <a:off x="3128660" y="4271821"/>
            <a:ext cx="1524000" cy="1123577"/>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 name="Rectangle 34"/>
          <p:cNvSpPr/>
          <p:nvPr/>
        </p:nvSpPr>
        <p:spPr>
          <a:xfrm>
            <a:off x="452670" y="1666138"/>
            <a:ext cx="1984982" cy="1123577"/>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6" name="Rectangle 35"/>
          <p:cNvSpPr/>
          <p:nvPr/>
        </p:nvSpPr>
        <p:spPr>
          <a:xfrm>
            <a:off x="605070" y="1818538"/>
            <a:ext cx="1984982" cy="1123577"/>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Rectangle 36"/>
          <p:cNvSpPr/>
          <p:nvPr/>
        </p:nvSpPr>
        <p:spPr>
          <a:xfrm>
            <a:off x="757470" y="1970938"/>
            <a:ext cx="1984982" cy="1123577"/>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41622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565" y="365125"/>
            <a:ext cx="10989235" cy="1325563"/>
          </a:xfrm>
        </p:spPr>
        <p:txBody>
          <a:bodyPr/>
          <a:lstStyle/>
          <a:p>
            <a:r>
              <a:rPr lang="en-GB" b="1" dirty="0">
                <a:latin typeface="+mn-lt"/>
              </a:rPr>
              <a:t>Overview</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61662" y="2574273"/>
            <a:ext cx="2635624" cy="2635624"/>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8982" y="1540406"/>
            <a:ext cx="2510922" cy="2510922"/>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4270691"/>
            <a:ext cx="2587309" cy="2587309"/>
          </a:xfrm>
          <a:prstGeom prst="rect">
            <a:avLst/>
          </a:prstGeom>
        </p:spPr>
      </p:pic>
      <p:sp>
        <p:nvSpPr>
          <p:cNvPr id="3" name="Content Placeholder 2">
            <a:extLst>
              <a:ext uri="{FF2B5EF4-FFF2-40B4-BE49-F238E27FC236}">
                <a16:creationId xmlns:a16="http://schemas.microsoft.com/office/drawing/2014/main" id="{BA7CD5BD-1505-09EE-D502-A0482DCBC931}"/>
              </a:ext>
            </a:extLst>
          </p:cNvPr>
          <p:cNvSpPr txBox="1">
            <a:spLocks/>
          </p:cNvSpPr>
          <p:nvPr/>
        </p:nvSpPr>
        <p:spPr>
          <a:xfrm>
            <a:off x="5067837" y="365125"/>
            <a:ext cx="6578600" cy="801570"/>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t>Key steps for designing a study – an introduction to the idea of the reverse planning approach</a:t>
            </a:r>
          </a:p>
        </p:txBody>
      </p:sp>
      <p:sp>
        <p:nvSpPr>
          <p:cNvPr id="6" name="Content Placeholder 2">
            <a:extLst>
              <a:ext uri="{FF2B5EF4-FFF2-40B4-BE49-F238E27FC236}">
                <a16:creationId xmlns:a16="http://schemas.microsoft.com/office/drawing/2014/main" id="{EE63B4BE-E1D0-F069-D4F6-E734B9D0726A}"/>
              </a:ext>
            </a:extLst>
          </p:cNvPr>
          <p:cNvSpPr txBox="1">
            <a:spLocks/>
          </p:cNvSpPr>
          <p:nvPr/>
        </p:nvSpPr>
        <p:spPr>
          <a:xfrm>
            <a:off x="5067837" y="1318404"/>
            <a:ext cx="6578600" cy="1220843"/>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t>Things that need to be taken into account when we decide on sampling methods, including how to design your study to improve reliability </a:t>
            </a:r>
          </a:p>
          <a:p>
            <a:pPr marL="0" indent="0">
              <a:buNone/>
            </a:pPr>
            <a:endParaRPr lang="en-GB" sz="2200" dirty="0"/>
          </a:p>
          <a:p>
            <a:pPr lvl="1"/>
            <a:endParaRPr lang="en-GB" sz="2200" dirty="0"/>
          </a:p>
        </p:txBody>
      </p:sp>
      <p:sp>
        <p:nvSpPr>
          <p:cNvPr id="8" name="Content Placeholder 2">
            <a:extLst>
              <a:ext uri="{FF2B5EF4-FFF2-40B4-BE49-F238E27FC236}">
                <a16:creationId xmlns:a16="http://schemas.microsoft.com/office/drawing/2014/main" id="{86F57ED4-A4B5-AF21-788A-DD2E5A07E502}"/>
              </a:ext>
            </a:extLst>
          </p:cNvPr>
          <p:cNvSpPr txBox="1">
            <a:spLocks/>
          </p:cNvSpPr>
          <p:nvPr/>
        </p:nvSpPr>
        <p:spPr>
          <a:xfrm>
            <a:off x="5067837" y="2701350"/>
            <a:ext cx="6578600" cy="1991403"/>
          </a:xfrm>
          <a:prstGeom prst="rect">
            <a:avLst/>
          </a:prstGeom>
        </p:spPr>
        <p:style>
          <a:lnRef idx="1">
            <a:schemeClr val="accent4"/>
          </a:lnRef>
          <a:fillRef idx="2">
            <a:schemeClr val="accent4"/>
          </a:fillRef>
          <a:effectRef idx="1">
            <a:schemeClr val="accent4"/>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t>How to start deciding what statistical test to use – the importance of:</a:t>
            </a:r>
          </a:p>
          <a:p>
            <a:pPr lvl="1"/>
            <a:r>
              <a:rPr lang="en-GB" sz="2200" dirty="0"/>
              <a:t>Your question</a:t>
            </a:r>
          </a:p>
          <a:p>
            <a:pPr lvl="1"/>
            <a:r>
              <a:rPr lang="en-GB" sz="2200" dirty="0"/>
              <a:t>Your data types</a:t>
            </a:r>
          </a:p>
          <a:p>
            <a:pPr lvl="1"/>
            <a:r>
              <a:rPr lang="en-GB" sz="2200" dirty="0"/>
              <a:t>Specific details about your data set</a:t>
            </a:r>
          </a:p>
        </p:txBody>
      </p:sp>
      <p:sp>
        <p:nvSpPr>
          <p:cNvPr id="9" name="Content Placeholder 2">
            <a:extLst>
              <a:ext uri="{FF2B5EF4-FFF2-40B4-BE49-F238E27FC236}">
                <a16:creationId xmlns:a16="http://schemas.microsoft.com/office/drawing/2014/main" id="{AB75D022-78AA-73F3-1DBB-DDB682925A8E}"/>
              </a:ext>
            </a:extLst>
          </p:cNvPr>
          <p:cNvSpPr txBox="1">
            <a:spLocks/>
          </p:cNvSpPr>
          <p:nvPr/>
        </p:nvSpPr>
        <p:spPr>
          <a:xfrm>
            <a:off x="5067837" y="4854854"/>
            <a:ext cx="6578600" cy="1625149"/>
          </a:xfrm>
          <a:prstGeom prst="rect">
            <a:avLst/>
          </a:prstGeom>
        </p:spPr>
        <p:style>
          <a:lnRef idx="1">
            <a:schemeClr val="accent6"/>
          </a:lnRef>
          <a:fillRef idx="2">
            <a:schemeClr val="accent6"/>
          </a:fillRef>
          <a:effectRef idx="1">
            <a:schemeClr val="accent6"/>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t>An introduction to some of the main ideas behind the statistical tests you’re likely to use</a:t>
            </a:r>
          </a:p>
          <a:p>
            <a:r>
              <a:rPr lang="en-GB" sz="2200" dirty="0"/>
              <a:t>Features of some commonly used statistical tests</a:t>
            </a:r>
          </a:p>
          <a:p>
            <a:r>
              <a:rPr lang="en-GB" sz="2200" dirty="0"/>
              <a:t>Packages for carrying out statistical tests  </a:t>
            </a:r>
          </a:p>
          <a:p>
            <a:pPr lvl="1"/>
            <a:endParaRPr lang="en-GB" sz="2200" dirty="0"/>
          </a:p>
        </p:txBody>
      </p:sp>
    </p:spTree>
    <p:extLst>
      <p:ext uri="{BB962C8B-B14F-4D97-AF65-F5344CB8AC3E}">
        <p14:creationId xmlns:p14="http://schemas.microsoft.com/office/powerpoint/2010/main" val="8838298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913" y="3550"/>
            <a:ext cx="10515600" cy="984926"/>
          </a:xfrm>
        </p:spPr>
        <p:txBody>
          <a:bodyPr>
            <a:normAutofit/>
          </a:bodyPr>
          <a:lstStyle/>
          <a:p>
            <a:r>
              <a:rPr lang="en-GB" sz="4000" b="1" dirty="0">
                <a:latin typeface="+mn-lt"/>
              </a:rPr>
              <a:t>Designing your study to improve reliability</a:t>
            </a:r>
          </a:p>
        </p:txBody>
      </p:sp>
      <p:sp>
        <p:nvSpPr>
          <p:cNvPr id="3" name="Content Placeholder 2"/>
          <p:cNvSpPr>
            <a:spLocks noGrp="1"/>
          </p:cNvSpPr>
          <p:nvPr>
            <p:ph idx="1"/>
          </p:nvPr>
        </p:nvSpPr>
        <p:spPr>
          <a:xfrm>
            <a:off x="4875305" y="1009414"/>
            <a:ext cx="7023848" cy="5743997"/>
          </a:xfrm>
        </p:spPr>
        <p:style>
          <a:lnRef idx="1">
            <a:schemeClr val="accent2"/>
          </a:lnRef>
          <a:fillRef idx="2">
            <a:schemeClr val="accent2"/>
          </a:fillRef>
          <a:effectRef idx="1">
            <a:schemeClr val="accent2"/>
          </a:effectRef>
          <a:fontRef idx="minor">
            <a:schemeClr val="dk1"/>
          </a:fontRef>
        </p:style>
        <p:txBody>
          <a:bodyPr>
            <a:noAutofit/>
          </a:bodyPr>
          <a:lstStyle/>
          <a:p>
            <a:pPr marL="514350" indent="-514350">
              <a:buFont typeface="+mj-lt"/>
              <a:buAutoNum type="arabicPeriod"/>
            </a:pPr>
            <a:r>
              <a:rPr lang="en-GB" b="1" dirty="0">
                <a:solidFill>
                  <a:schemeClr val="bg1">
                    <a:lumMod val="50000"/>
                  </a:schemeClr>
                </a:solidFill>
              </a:rPr>
              <a:t>Determining all the sampling units in a sampling frame</a:t>
            </a:r>
          </a:p>
          <a:p>
            <a:pPr marL="514350" indent="-514350">
              <a:buFont typeface="+mj-lt"/>
              <a:buAutoNum type="arabicPeriod"/>
            </a:pPr>
            <a:r>
              <a:rPr lang="en-GB" b="1" dirty="0">
                <a:solidFill>
                  <a:schemeClr val="bg1">
                    <a:lumMod val="50000"/>
                  </a:schemeClr>
                </a:solidFill>
              </a:rPr>
              <a:t>Replication</a:t>
            </a:r>
          </a:p>
          <a:p>
            <a:pPr marL="514350" indent="-514350">
              <a:buFont typeface="+mj-lt"/>
              <a:buAutoNum type="arabicPeriod"/>
            </a:pPr>
            <a:r>
              <a:rPr lang="en-GB" b="1" dirty="0">
                <a:solidFill>
                  <a:schemeClr val="tx1"/>
                </a:solidFill>
              </a:rPr>
              <a:t>Ensuring samples are representative</a:t>
            </a:r>
          </a:p>
          <a:p>
            <a:pPr lvl="1"/>
            <a:r>
              <a:rPr lang="en-GB" dirty="0">
                <a:solidFill>
                  <a:schemeClr val="tx1"/>
                </a:solidFill>
              </a:rPr>
              <a:t>To avoid bias, samples must be representative of the whole population</a:t>
            </a:r>
          </a:p>
          <a:p>
            <a:pPr lvl="1"/>
            <a:r>
              <a:rPr lang="en-GB" dirty="0">
                <a:solidFill>
                  <a:schemeClr val="tx1"/>
                </a:solidFill>
              </a:rPr>
              <a:t>Random sampling, or stratified random (i.e. random within clear cohorts, e.g. random chosen small ponds AND randomly chosen large ponds)</a:t>
            </a:r>
          </a:p>
          <a:p>
            <a:pPr lvl="2"/>
            <a:r>
              <a:rPr lang="en-GB" dirty="0">
                <a:solidFill>
                  <a:schemeClr val="tx1"/>
                </a:solidFill>
              </a:rPr>
              <a:t>According to both time and space (i.e. avoid regular sampling)</a:t>
            </a:r>
          </a:p>
          <a:p>
            <a:pPr marL="914400" lvl="2" indent="0">
              <a:buNone/>
            </a:pPr>
            <a:endParaRPr lang="en-GB" b="1" dirty="0">
              <a:solidFill>
                <a:schemeClr val="tx1"/>
              </a:solidFill>
            </a:endParaRPr>
          </a:p>
          <a:p>
            <a:endParaRPr lang="en-GB" sz="1800" dirty="0"/>
          </a:p>
        </p:txBody>
      </p:sp>
      <p:pic>
        <p:nvPicPr>
          <p:cNvPr id="4" name="Picture 3">
            <a:extLst>
              <a:ext uri="{FF2B5EF4-FFF2-40B4-BE49-F238E27FC236}">
                <a16:creationId xmlns:a16="http://schemas.microsoft.com/office/drawing/2014/main" id="{39DF2FEA-00FD-F1DD-6D06-9AE6983113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7021"/>
            <a:ext cx="2931459" cy="2931459"/>
          </a:xfrm>
          <a:prstGeom prst="rect">
            <a:avLst/>
          </a:prstGeom>
        </p:spPr>
      </p:pic>
      <p:pic>
        <p:nvPicPr>
          <p:cNvPr id="14" name="Picture 13">
            <a:extLst>
              <a:ext uri="{FF2B5EF4-FFF2-40B4-BE49-F238E27FC236}">
                <a16:creationId xmlns:a16="http://schemas.microsoft.com/office/drawing/2014/main" id="{41DAB9B9-8563-6768-6A4E-66BC251DF6D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3400" b="28700"/>
          <a:stretch/>
        </p:blipFill>
        <p:spPr>
          <a:xfrm>
            <a:off x="510940" y="1690688"/>
            <a:ext cx="1909577" cy="1105648"/>
          </a:xfrm>
          <a:prstGeom prst="rect">
            <a:avLst/>
          </a:prstGeom>
        </p:spPr>
      </p:pic>
      <p:pic>
        <p:nvPicPr>
          <p:cNvPr id="15" name="Picture 14">
            <a:extLst>
              <a:ext uri="{FF2B5EF4-FFF2-40B4-BE49-F238E27FC236}">
                <a16:creationId xmlns:a16="http://schemas.microsoft.com/office/drawing/2014/main" id="{BB331A5F-133A-BA07-EE7F-CCA2E5557FF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3400" b="28700"/>
          <a:stretch/>
        </p:blipFill>
        <p:spPr>
          <a:xfrm>
            <a:off x="1976670" y="2543910"/>
            <a:ext cx="2457871" cy="1423111"/>
          </a:xfrm>
          <a:prstGeom prst="rect">
            <a:avLst/>
          </a:prstGeom>
        </p:spPr>
      </p:pic>
      <p:pic>
        <p:nvPicPr>
          <p:cNvPr id="16" name="Picture 15">
            <a:extLst>
              <a:ext uri="{FF2B5EF4-FFF2-40B4-BE49-F238E27FC236}">
                <a16:creationId xmlns:a16="http://schemas.microsoft.com/office/drawing/2014/main" id="{5CF96669-3971-C327-A4FB-86639AAA60E0}"/>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3400" b="28700"/>
          <a:stretch/>
        </p:blipFill>
        <p:spPr>
          <a:xfrm>
            <a:off x="2437652" y="5771873"/>
            <a:ext cx="1399265" cy="810177"/>
          </a:xfrm>
          <a:prstGeom prst="rect">
            <a:avLst/>
          </a:prstGeom>
        </p:spPr>
      </p:pic>
      <p:pic>
        <p:nvPicPr>
          <p:cNvPr id="17" name="Picture 16">
            <a:extLst>
              <a:ext uri="{FF2B5EF4-FFF2-40B4-BE49-F238E27FC236}">
                <a16:creationId xmlns:a16="http://schemas.microsoft.com/office/drawing/2014/main" id="{2AE15073-9F3D-BE80-E6CE-0CA512ADBFC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3400" b="28700"/>
          <a:stretch/>
        </p:blipFill>
        <p:spPr>
          <a:xfrm>
            <a:off x="458260" y="3509457"/>
            <a:ext cx="1399265" cy="810177"/>
          </a:xfrm>
          <a:prstGeom prst="rect">
            <a:avLst/>
          </a:prstGeom>
        </p:spPr>
      </p:pic>
      <p:pic>
        <p:nvPicPr>
          <p:cNvPr id="21" name="Picture 20">
            <a:extLst>
              <a:ext uri="{FF2B5EF4-FFF2-40B4-BE49-F238E27FC236}">
                <a16:creationId xmlns:a16="http://schemas.microsoft.com/office/drawing/2014/main" id="{439E75C3-1741-575B-CB8A-1A4A74C0B8C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3400" b="28700"/>
          <a:stretch/>
        </p:blipFill>
        <p:spPr>
          <a:xfrm>
            <a:off x="2880274" y="4170803"/>
            <a:ext cx="1399265" cy="810177"/>
          </a:xfrm>
          <a:prstGeom prst="rect">
            <a:avLst/>
          </a:prstGeom>
        </p:spPr>
      </p:pic>
      <p:sp>
        <p:nvSpPr>
          <p:cNvPr id="22" name="Rectangle 21">
            <a:extLst>
              <a:ext uri="{FF2B5EF4-FFF2-40B4-BE49-F238E27FC236}">
                <a16:creationId xmlns:a16="http://schemas.microsoft.com/office/drawing/2014/main" id="{2A2D48AC-DB9E-BDEE-A40C-518F73F72C4A}"/>
              </a:ext>
            </a:extLst>
          </p:cNvPr>
          <p:cNvSpPr/>
          <p:nvPr/>
        </p:nvSpPr>
        <p:spPr>
          <a:xfrm>
            <a:off x="406715" y="3424518"/>
            <a:ext cx="1499780" cy="948273"/>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4CADECCB-4CE7-B9EB-93A7-9F6396ADAB5B}"/>
              </a:ext>
            </a:extLst>
          </p:cNvPr>
          <p:cNvSpPr/>
          <p:nvPr/>
        </p:nvSpPr>
        <p:spPr>
          <a:xfrm>
            <a:off x="2337137" y="5677528"/>
            <a:ext cx="1499780" cy="948273"/>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Rectangle 23">
            <a:extLst>
              <a:ext uri="{FF2B5EF4-FFF2-40B4-BE49-F238E27FC236}">
                <a16:creationId xmlns:a16="http://schemas.microsoft.com/office/drawing/2014/main" id="{28C828FC-83E3-B107-F803-76A4BFD54CD3}"/>
              </a:ext>
            </a:extLst>
          </p:cNvPr>
          <p:cNvSpPr/>
          <p:nvPr/>
        </p:nvSpPr>
        <p:spPr>
          <a:xfrm>
            <a:off x="88310" y="4441157"/>
            <a:ext cx="2726608" cy="1505431"/>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ectangle 24">
            <a:extLst>
              <a:ext uri="{FF2B5EF4-FFF2-40B4-BE49-F238E27FC236}">
                <a16:creationId xmlns:a16="http://schemas.microsoft.com/office/drawing/2014/main" id="{8B1E46A8-431B-9035-3715-98F2AE376DD1}"/>
              </a:ext>
            </a:extLst>
          </p:cNvPr>
          <p:cNvSpPr/>
          <p:nvPr/>
        </p:nvSpPr>
        <p:spPr>
          <a:xfrm>
            <a:off x="2032000" y="2502751"/>
            <a:ext cx="2315860" cy="1395374"/>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7113567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913" y="3550"/>
            <a:ext cx="10515600" cy="984926"/>
          </a:xfrm>
        </p:spPr>
        <p:txBody>
          <a:bodyPr>
            <a:normAutofit/>
          </a:bodyPr>
          <a:lstStyle/>
          <a:p>
            <a:r>
              <a:rPr lang="en-GB" sz="4000" b="1" dirty="0">
                <a:latin typeface="+mn-lt"/>
              </a:rPr>
              <a:t>Designing your study to improve reliability</a:t>
            </a:r>
          </a:p>
        </p:txBody>
      </p:sp>
      <p:sp>
        <p:nvSpPr>
          <p:cNvPr id="3" name="Content Placeholder 2"/>
          <p:cNvSpPr>
            <a:spLocks noGrp="1"/>
          </p:cNvSpPr>
          <p:nvPr>
            <p:ph idx="1"/>
          </p:nvPr>
        </p:nvSpPr>
        <p:spPr>
          <a:xfrm>
            <a:off x="231913" y="1009416"/>
            <a:ext cx="11667240" cy="2917782"/>
          </a:xfrm>
        </p:spPr>
        <p:style>
          <a:lnRef idx="1">
            <a:schemeClr val="accent2"/>
          </a:lnRef>
          <a:fillRef idx="2">
            <a:schemeClr val="accent2"/>
          </a:fillRef>
          <a:effectRef idx="1">
            <a:schemeClr val="accent2"/>
          </a:effectRef>
          <a:fontRef idx="minor">
            <a:schemeClr val="dk1"/>
          </a:fontRef>
        </p:style>
        <p:txBody>
          <a:bodyPr>
            <a:noAutofit/>
          </a:bodyPr>
          <a:lstStyle/>
          <a:p>
            <a:pPr marL="0" indent="0">
              <a:buNone/>
            </a:pPr>
            <a:r>
              <a:rPr lang="en-GB" b="1" dirty="0">
                <a:solidFill>
                  <a:schemeClr val="tx1"/>
                </a:solidFill>
              </a:rPr>
              <a:t>If it’s possible to conduct an experiment, you will also need to consider:</a:t>
            </a:r>
            <a:endParaRPr lang="en-GB" sz="1800" b="1" dirty="0">
              <a:solidFill>
                <a:schemeClr val="tx1"/>
              </a:solidFill>
            </a:endParaRPr>
          </a:p>
          <a:p>
            <a:r>
              <a:rPr lang="en-GB" sz="2200" b="1" dirty="0">
                <a:solidFill>
                  <a:schemeClr val="tx1"/>
                </a:solidFill>
              </a:rPr>
              <a:t>Treatments – </a:t>
            </a:r>
            <a:r>
              <a:rPr lang="en-GB" sz="2200" dirty="0">
                <a:solidFill>
                  <a:schemeClr val="tx1"/>
                </a:solidFill>
              </a:rPr>
              <a:t>what these will be to address your question</a:t>
            </a:r>
          </a:p>
          <a:p>
            <a:r>
              <a:rPr lang="en-GB" sz="2200" b="1" dirty="0">
                <a:solidFill>
                  <a:schemeClr val="tx1"/>
                </a:solidFill>
              </a:rPr>
              <a:t>Controls – </a:t>
            </a:r>
            <a:r>
              <a:rPr lang="en-GB" sz="2200" dirty="0">
                <a:solidFill>
                  <a:schemeClr val="tx1"/>
                </a:solidFill>
              </a:rPr>
              <a:t>ideally, identical in all ways except for absence of the treatment</a:t>
            </a:r>
          </a:p>
          <a:p>
            <a:r>
              <a:rPr lang="en-GB" sz="2200" b="1" dirty="0">
                <a:solidFill>
                  <a:schemeClr val="tx1"/>
                </a:solidFill>
              </a:rPr>
              <a:t>Randomisation of allocation to different treatments –</a:t>
            </a:r>
            <a:r>
              <a:rPr lang="en-GB" sz="2200" dirty="0">
                <a:solidFill>
                  <a:schemeClr val="tx1"/>
                </a:solidFill>
              </a:rPr>
              <a:t> to help remove the effect of pre-existing differences</a:t>
            </a:r>
          </a:p>
          <a:p>
            <a:r>
              <a:rPr lang="en-GB" sz="2200" b="1" dirty="0">
                <a:solidFill>
                  <a:schemeClr val="tx1"/>
                </a:solidFill>
              </a:rPr>
              <a:t>Sampling before and after a treatment begins – </a:t>
            </a:r>
            <a:r>
              <a:rPr lang="en-GB" sz="2200" dirty="0">
                <a:solidFill>
                  <a:schemeClr val="tx1"/>
                </a:solidFill>
              </a:rPr>
              <a:t>to be able to account for pre-existing differences</a:t>
            </a:r>
          </a:p>
          <a:p>
            <a:r>
              <a:rPr lang="en-GB" sz="2200" b="1" dirty="0">
                <a:solidFill>
                  <a:schemeClr val="tx1"/>
                </a:solidFill>
              </a:rPr>
              <a:t>Replication</a:t>
            </a:r>
          </a:p>
          <a:p>
            <a:endParaRPr lang="en-GB" sz="1800" b="1" dirty="0">
              <a:solidFill>
                <a:schemeClr val="tx1"/>
              </a:solidFill>
            </a:endParaRPr>
          </a:p>
        </p:txBody>
      </p:sp>
      <p:sp>
        <p:nvSpPr>
          <p:cNvPr id="5" name="TextBox 4">
            <a:extLst>
              <a:ext uri="{FF2B5EF4-FFF2-40B4-BE49-F238E27FC236}">
                <a16:creationId xmlns:a16="http://schemas.microsoft.com/office/drawing/2014/main" id="{38991703-1B16-21D6-27DB-D19714316DF3}"/>
              </a:ext>
            </a:extLst>
          </p:cNvPr>
          <p:cNvSpPr txBox="1"/>
          <p:nvPr/>
        </p:nvSpPr>
        <p:spPr>
          <a:xfrm>
            <a:off x="6402175" y="3927198"/>
            <a:ext cx="1156983" cy="369332"/>
          </a:xfrm>
          <a:prstGeom prst="rect">
            <a:avLst/>
          </a:prstGeom>
          <a:noFill/>
        </p:spPr>
        <p:txBody>
          <a:bodyPr wrap="none" rtlCol="0">
            <a:spAutoFit/>
          </a:bodyPr>
          <a:lstStyle/>
          <a:p>
            <a:r>
              <a:rPr lang="en-GB" dirty="0"/>
              <a:t>Treatment</a:t>
            </a:r>
          </a:p>
        </p:txBody>
      </p:sp>
      <p:sp>
        <p:nvSpPr>
          <p:cNvPr id="6" name="TextBox 5">
            <a:extLst>
              <a:ext uri="{FF2B5EF4-FFF2-40B4-BE49-F238E27FC236}">
                <a16:creationId xmlns:a16="http://schemas.microsoft.com/office/drawing/2014/main" id="{B4FA71FC-1430-0804-6FF6-AAB3B2F560EA}"/>
              </a:ext>
            </a:extLst>
          </p:cNvPr>
          <p:cNvSpPr txBox="1"/>
          <p:nvPr/>
        </p:nvSpPr>
        <p:spPr>
          <a:xfrm>
            <a:off x="9657783" y="3928725"/>
            <a:ext cx="877741" cy="369332"/>
          </a:xfrm>
          <a:prstGeom prst="rect">
            <a:avLst/>
          </a:prstGeom>
          <a:noFill/>
        </p:spPr>
        <p:txBody>
          <a:bodyPr wrap="none" rtlCol="0">
            <a:spAutoFit/>
          </a:bodyPr>
          <a:lstStyle/>
          <a:p>
            <a:r>
              <a:rPr lang="en-GB" dirty="0"/>
              <a:t>Control</a:t>
            </a:r>
          </a:p>
        </p:txBody>
      </p:sp>
      <p:pic>
        <p:nvPicPr>
          <p:cNvPr id="7" name="Picture 6">
            <a:extLst>
              <a:ext uri="{FF2B5EF4-FFF2-40B4-BE49-F238E27FC236}">
                <a16:creationId xmlns:a16="http://schemas.microsoft.com/office/drawing/2014/main" id="{479F9C30-0D57-49AA-EF03-74AE7755E2C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8958150" y="4322079"/>
            <a:ext cx="1399265" cy="810177"/>
          </a:xfrm>
          <a:prstGeom prst="rect">
            <a:avLst/>
          </a:prstGeom>
          <a:solidFill>
            <a:schemeClr val="accent4"/>
          </a:solidFill>
        </p:spPr>
      </p:pic>
      <p:pic>
        <p:nvPicPr>
          <p:cNvPr id="8" name="Picture 7">
            <a:extLst>
              <a:ext uri="{FF2B5EF4-FFF2-40B4-BE49-F238E27FC236}">
                <a16:creationId xmlns:a16="http://schemas.microsoft.com/office/drawing/2014/main" id="{D78EE509-237F-815B-3154-C560276248F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9953810" y="5121830"/>
            <a:ext cx="1399265" cy="810177"/>
          </a:xfrm>
          <a:prstGeom prst="rect">
            <a:avLst/>
          </a:prstGeom>
          <a:solidFill>
            <a:srgbClr val="7030A0"/>
          </a:solidFill>
        </p:spPr>
      </p:pic>
      <p:pic>
        <p:nvPicPr>
          <p:cNvPr id="9" name="Picture 8">
            <a:extLst>
              <a:ext uri="{FF2B5EF4-FFF2-40B4-BE49-F238E27FC236}">
                <a16:creationId xmlns:a16="http://schemas.microsoft.com/office/drawing/2014/main" id="{35F7BC67-D1B4-A7E3-05BA-6EFAA073E66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8556006" y="5156278"/>
            <a:ext cx="1399265" cy="810177"/>
          </a:xfrm>
          <a:prstGeom prst="rect">
            <a:avLst/>
          </a:prstGeom>
          <a:solidFill>
            <a:srgbClr val="00B0F0"/>
          </a:solidFill>
        </p:spPr>
      </p:pic>
      <p:pic>
        <p:nvPicPr>
          <p:cNvPr id="10" name="Picture 9">
            <a:extLst>
              <a:ext uri="{FF2B5EF4-FFF2-40B4-BE49-F238E27FC236}">
                <a16:creationId xmlns:a16="http://schemas.microsoft.com/office/drawing/2014/main" id="{CC4F998A-5ADE-D7BC-E36D-3322AA73FFE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10499888" y="4299584"/>
            <a:ext cx="1399265" cy="810177"/>
          </a:xfrm>
          <a:prstGeom prst="rect">
            <a:avLst/>
          </a:prstGeom>
          <a:solidFill>
            <a:srgbClr val="92D050"/>
          </a:solidFill>
        </p:spPr>
      </p:pic>
      <p:pic>
        <p:nvPicPr>
          <p:cNvPr id="11" name="Picture 10">
            <a:extLst>
              <a:ext uri="{FF2B5EF4-FFF2-40B4-BE49-F238E27FC236}">
                <a16:creationId xmlns:a16="http://schemas.microsoft.com/office/drawing/2014/main" id="{265751E3-CA88-19E1-911F-BEECF956053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9397020" y="5949141"/>
            <a:ext cx="1399265" cy="810177"/>
          </a:xfrm>
          <a:prstGeom prst="rect">
            <a:avLst/>
          </a:prstGeom>
          <a:solidFill>
            <a:schemeClr val="accent2"/>
          </a:solidFill>
        </p:spPr>
      </p:pic>
      <p:pic>
        <p:nvPicPr>
          <p:cNvPr id="12" name="Picture 11">
            <a:extLst>
              <a:ext uri="{FF2B5EF4-FFF2-40B4-BE49-F238E27FC236}">
                <a16:creationId xmlns:a16="http://schemas.microsoft.com/office/drawing/2014/main" id="{68AD6458-10ED-2A83-EF16-2733BD82EC7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8052480" y="5986655"/>
            <a:ext cx="1399265" cy="810177"/>
          </a:xfrm>
          <a:prstGeom prst="rect">
            <a:avLst/>
          </a:prstGeom>
          <a:solidFill>
            <a:srgbClr val="00B0F0"/>
          </a:solidFill>
        </p:spPr>
      </p:pic>
      <p:pic>
        <p:nvPicPr>
          <p:cNvPr id="13" name="Picture 12">
            <a:extLst>
              <a:ext uri="{FF2B5EF4-FFF2-40B4-BE49-F238E27FC236}">
                <a16:creationId xmlns:a16="http://schemas.microsoft.com/office/drawing/2014/main" id="{7F876C2A-111B-CC4A-92CB-89A9504E50C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5438929" y="4378171"/>
            <a:ext cx="1399265" cy="810177"/>
          </a:xfrm>
          <a:prstGeom prst="rect">
            <a:avLst/>
          </a:prstGeom>
          <a:solidFill>
            <a:schemeClr val="accent4"/>
          </a:solidFill>
        </p:spPr>
      </p:pic>
      <p:pic>
        <p:nvPicPr>
          <p:cNvPr id="18" name="Picture 17">
            <a:extLst>
              <a:ext uri="{FF2B5EF4-FFF2-40B4-BE49-F238E27FC236}">
                <a16:creationId xmlns:a16="http://schemas.microsoft.com/office/drawing/2014/main" id="{4AB27D08-E9ED-B5B4-E412-2578A236BF5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6434589" y="5177922"/>
            <a:ext cx="1399265" cy="810177"/>
          </a:xfrm>
          <a:prstGeom prst="rect">
            <a:avLst/>
          </a:prstGeom>
          <a:solidFill>
            <a:srgbClr val="7030A0"/>
          </a:solidFill>
        </p:spPr>
      </p:pic>
      <p:pic>
        <p:nvPicPr>
          <p:cNvPr id="19" name="Picture 18">
            <a:extLst>
              <a:ext uri="{FF2B5EF4-FFF2-40B4-BE49-F238E27FC236}">
                <a16:creationId xmlns:a16="http://schemas.microsoft.com/office/drawing/2014/main" id="{7612AFEE-DCE2-15CC-E566-FA42F6CF20E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5036785" y="5212370"/>
            <a:ext cx="1399265" cy="810177"/>
          </a:xfrm>
          <a:prstGeom prst="rect">
            <a:avLst/>
          </a:prstGeom>
          <a:solidFill>
            <a:srgbClr val="00B0F0"/>
          </a:solidFill>
        </p:spPr>
      </p:pic>
      <p:pic>
        <p:nvPicPr>
          <p:cNvPr id="20" name="Picture 19">
            <a:extLst>
              <a:ext uri="{FF2B5EF4-FFF2-40B4-BE49-F238E27FC236}">
                <a16:creationId xmlns:a16="http://schemas.microsoft.com/office/drawing/2014/main" id="{3FB60740-C0CD-CD77-B51A-BCB1091F0DD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6980667" y="4355676"/>
            <a:ext cx="1399265" cy="810177"/>
          </a:xfrm>
          <a:prstGeom prst="rect">
            <a:avLst/>
          </a:prstGeom>
          <a:solidFill>
            <a:srgbClr val="92D050"/>
          </a:solidFill>
        </p:spPr>
      </p:pic>
      <p:pic>
        <p:nvPicPr>
          <p:cNvPr id="26" name="Picture 25">
            <a:extLst>
              <a:ext uri="{FF2B5EF4-FFF2-40B4-BE49-F238E27FC236}">
                <a16:creationId xmlns:a16="http://schemas.microsoft.com/office/drawing/2014/main" id="{4B02448F-0BD9-2C6E-6AE6-4DC660F17FA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5877799" y="6005233"/>
            <a:ext cx="1399265" cy="810177"/>
          </a:xfrm>
          <a:prstGeom prst="rect">
            <a:avLst/>
          </a:prstGeom>
          <a:solidFill>
            <a:schemeClr val="accent2"/>
          </a:solidFill>
        </p:spPr>
      </p:pic>
      <p:pic>
        <p:nvPicPr>
          <p:cNvPr id="27" name="Picture 26">
            <a:extLst>
              <a:ext uri="{FF2B5EF4-FFF2-40B4-BE49-F238E27FC236}">
                <a16:creationId xmlns:a16="http://schemas.microsoft.com/office/drawing/2014/main" id="{ED631786-1CA1-E8AF-8A48-C5925DA24EB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400" b="28700"/>
          <a:stretch/>
        </p:blipFill>
        <p:spPr>
          <a:xfrm>
            <a:off x="4533259" y="6042747"/>
            <a:ext cx="1399265" cy="810177"/>
          </a:xfrm>
          <a:prstGeom prst="rect">
            <a:avLst/>
          </a:prstGeom>
          <a:solidFill>
            <a:srgbClr val="00B0F0"/>
          </a:solidFill>
        </p:spPr>
      </p:pic>
      <p:sp>
        <p:nvSpPr>
          <p:cNvPr id="28" name="TextBox 27">
            <a:extLst>
              <a:ext uri="{FF2B5EF4-FFF2-40B4-BE49-F238E27FC236}">
                <a16:creationId xmlns:a16="http://schemas.microsoft.com/office/drawing/2014/main" id="{933E95A6-9CA4-8FA6-8FA5-A54291DC31D2}"/>
              </a:ext>
            </a:extLst>
          </p:cNvPr>
          <p:cNvSpPr txBox="1"/>
          <p:nvPr/>
        </p:nvSpPr>
        <p:spPr>
          <a:xfrm>
            <a:off x="327882" y="4393592"/>
            <a:ext cx="3199669" cy="1938992"/>
          </a:xfrm>
          <a:prstGeom prst="rect">
            <a:avLst/>
          </a:prstGeom>
          <a:noFill/>
        </p:spPr>
        <p:txBody>
          <a:bodyPr wrap="square" rtlCol="0">
            <a:spAutoFit/>
          </a:bodyPr>
          <a:lstStyle/>
          <a:p>
            <a:r>
              <a:rPr lang="en-GB" sz="2000" b="1" i="1" dirty="0"/>
              <a:t>* We don’t have time to go into more detail about these aspects of experimental design but please feel free to discuss with us later, if that’s helpful *</a:t>
            </a:r>
          </a:p>
        </p:txBody>
      </p:sp>
    </p:spTree>
    <p:extLst>
      <p:ext uri="{BB962C8B-B14F-4D97-AF65-F5344CB8AC3E}">
        <p14:creationId xmlns:p14="http://schemas.microsoft.com/office/powerpoint/2010/main" val="2314647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415" y="365126"/>
            <a:ext cx="10990385" cy="1082674"/>
          </a:xfrm>
        </p:spPr>
        <p:txBody>
          <a:bodyPr>
            <a:normAutofit fontScale="90000"/>
          </a:bodyPr>
          <a:lstStyle/>
          <a:p>
            <a:r>
              <a:rPr lang="en-GB" sz="4000" b="1" dirty="0">
                <a:latin typeface="+mn-lt"/>
              </a:rPr>
              <a:t>Key approaches to sampling/surveying</a:t>
            </a:r>
            <a:br>
              <a:rPr lang="en-GB" sz="4000" b="1" dirty="0">
                <a:latin typeface="+mn-lt"/>
              </a:rPr>
            </a:br>
            <a:r>
              <a:rPr lang="en-GB" sz="4000" b="1" dirty="0">
                <a:latin typeface="+mn-lt"/>
              </a:rPr>
              <a:t>organisms</a:t>
            </a:r>
          </a:p>
        </p:txBody>
      </p:sp>
      <p:sp>
        <p:nvSpPr>
          <p:cNvPr id="3" name="Content Placeholder 2"/>
          <p:cNvSpPr>
            <a:spLocks noGrp="1"/>
          </p:cNvSpPr>
          <p:nvPr>
            <p:ph idx="1"/>
          </p:nvPr>
        </p:nvSpPr>
        <p:spPr>
          <a:xfrm>
            <a:off x="445477" y="1751547"/>
            <a:ext cx="2315308" cy="1566084"/>
          </a:xfrm>
        </p:spPr>
        <p:style>
          <a:lnRef idx="1">
            <a:schemeClr val="accent5"/>
          </a:lnRef>
          <a:fillRef idx="2">
            <a:schemeClr val="accent5"/>
          </a:fillRef>
          <a:effectRef idx="1">
            <a:schemeClr val="accent5"/>
          </a:effectRef>
          <a:fontRef idx="minor">
            <a:schemeClr val="dk1"/>
          </a:fontRef>
        </p:style>
        <p:txBody>
          <a:bodyPr>
            <a:noAutofit/>
          </a:bodyPr>
          <a:lstStyle/>
          <a:p>
            <a:pPr marL="0" indent="0" algn="ctr">
              <a:buNone/>
            </a:pPr>
            <a:r>
              <a:rPr lang="en-GB" sz="2200" b="1" dirty="0"/>
              <a:t>Organisms</a:t>
            </a:r>
          </a:p>
          <a:p>
            <a:pPr algn="ctr"/>
            <a:r>
              <a:rPr lang="en-GB" sz="2200" dirty="0"/>
              <a:t>Which, where, what, when, how?</a:t>
            </a:r>
          </a:p>
        </p:txBody>
      </p:sp>
      <p:sp>
        <p:nvSpPr>
          <p:cNvPr id="16" name="Content Placeholder 2"/>
          <p:cNvSpPr txBox="1">
            <a:spLocks/>
          </p:cNvSpPr>
          <p:nvPr/>
        </p:nvSpPr>
        <p:spPr>
          <a:xfrm>
            <a:off x="3059723" y="1751547"/>
            <a:ext cx="8868508" cy="4959914"/>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Font typeface="Arial" panose="020B0604020202020204" pitchFamily="34" charset="0"/>
              <a:buNone/>
            </a:pPr>
            <a:r>
              <a:rPr lang="en-GB" sz="2000" b="1" dirty="0"/>
              <a:t>Three main approaches for organisms:</a:t>
            </a:r>
          </a:p>
          <a:p>
            <a:pPr marL="457200" indent="-457200">
              <a:buFont typeface="+mj-lt"/>
              <a:buAutoNum type="arabicPeriod"/>
            </a:pPr>
            <a:r>
              <a:rPr lang="en-GB" sz="2000" b="1" dirty="0">
                <a:solidFill>
                  <a:schemeClr val="bg1">
                    <a:lumMod val="50000"/>
                  </a:schemeClr>
                </a:solidFill>
              </a:rPr>
              <a:t>Complete count</a:t>
            </a:r>
          </a:p>
          <a:p>
            <a:pPr marL="457200" indent="-457200">
              <a:buFont typeface="+mj-lt"/>
              <a:buAutoNum type="arabicPeriod"/>
            </a:pPr>
            <a:r>
              <a:rPr lang="en-GB" sz="2000" b="1" dirty="0">
                <a:solidFill>
                  <a:schemeClr val="bg1">
                    <a:lumMod val="50000"/>
                  </a:schemeClr>
                </a:solidFill>
              </a:rPr>
              <a:t>Counting some individuals and estimating the detectability of individuals, in order to get an estimate of total population</a:t>
            </a:r>
          </a:p>
          <a:p>
            <a:pPr marL="457200" indent="-457200">
              <a:buFont typeface="+mj-lt"/>
              <a:buAutoNum type="arabicPeriod"/>
            </a:pPr>
            <a:r>
              <a:rPr lang="en-GB" sz="2000" b="1" dirty="0">
                <a:solidFill>
                  <a:schemeClr val="tx1"/>
                </a:solidFill>
              </a:rPr>
              <a:t>Obtaining an index of the population, i.e. a measure that is related to population size, but is not a complete estimate of the actual population size</a:t>
            </a:r>
          </a:p>
          <a:p>
            <a:pPr lvl="2"/>
            <a:r>
              <a:rPr lang="en-GB" sz="1600" dirty="0">
                <a:solidFill>
                  <a:schemeClr val="tx1"/>
                </a:solidFill>
              </a:rPr>
              <a:t>E.g. Number of animals seen during a certain time period, or whilst walking along a transect of a set distance</a:t>
            </a:r>
            <a:endParaRPr lang="en-GB" sz="2400" dirty="0"/>
          </a:p>
          <a:p>
            <a:pPr marL="0" indent="0">
              <a:buNone/>
            </a:pPr>
            <a:r>
              <a:rPr lang="en-GB" sz="2000" b="1" dirty="0"/>
              <a:t>For ecosystem functions:</a:t>
            </a:r>
          </a:p>
          <a:p>
            <a:pPr marL="457200" indent="-457200">
              <a:buFont typeface="+mj-lt"/>
              <a:buAutoNum type="arabicPeriod"/>
            </a:pPr>
            <a:r>
              <a:rPr lang="en-GB" sz="2000" b="1" dirty="0">
                <a:solidFill>
                  <a:schemeClr val="tx1"/>
                </a:solidFill>
              </a:rPr>
              <a:t>Examples of ecosystem functions include </a:t>
            </a:r>
            <a:r>
              <a:rPr lang="en-GB" sz="2000" dirty="0">
                <a:solidFill>
                  <a:schemeClr val="tx1"/>
                </a:solidFill>
              </a:rPr>
              <a:t>- decomposition, pollination, predation, pest control, carbon capture, herbivory</a:t>
            </a:r>
          </a:p>
          <a:p>
            <a:pPr marL="457200" indent="-457200">
              <a:buFont typeface="+mj-lt"/>
              <a:buAutoNum type="arabicPeriod"/>
            </a:pPr>
            <a:r>
              <a:rPr lang="en-GB" sz="2000" b="1" dirty="0">
                <a:solidFill>
                  <a:schemeClr val="tx1"/>
                </a:solidFill>
              </a:rPr>
              <a:t>Also typically index-based </a:t>
            </a:r>
            <a:r>
              <a:rPr lang="en-GB" sz="2000" dirty="0">
                <a:solidFill>
                  <a:schemeClr val="tx1"/>
                </a:solidFill>
              </a:rPr>
              <a:t>- very difficult/impossible (?) to fully quantify extent of ecosystem functions</a:t>
            </a:r>
          </a:p>
          <a:p>
            <a:pPr marL="457200" indent="-457200">
              <a:buFont typeface="+mj-lt"/>
              <a:buAutoNum type="arabicPeriod"/>
            </a:pPr>
            <a:r>
              <a:rPr lang="en-GB" sz="2000" b="1" dirty="0">
                <a:solidFill>
                  <a:schemeClr val="tx1"/>
                </a:solidFill>
              </a:rPr>
              <a:t>Often have an experimental/observational element</a:t>
            </a:r>
            <a:r>
              <a:rPr lang="en-GB" sz="2000" dirty="0">
                <a:solidFill>
                  <a:schemeClr val="tx1"/>
                </a:solidFill>
              </a:rPr>
              <a:t> - in order to determine the role that a particular organism plays in a process</a:t>
            </a:r>
          </a:p>
          <a:p>
            <a:pPr marL="0" indent="0">
              <a:buNone/>
            </a:pPr>
            <a:endParaRPr lang="en-GB" sz="1800" dirty="0">
              <a:solidFill>
                <a:schemeClr val="tx1"/>
              </a:solidFill>
            </a:endParaRPr>
          </a:p>
          <a:p>
            <a:pPr marL="457200" indent="-457200">
              <a:buFont typeface="+mj-lt"/>
              <a:buAutoNum type="arabicPeriod"/>
            </a:pPr>
            <a:endParaRPr lang="en-GB" sz="1800" dirty="0">
              <a:solidFill>
                <a:schemeClr val="tx1"/>
              </a:solidFill>
            </a:endParaRPr>
          </a:p>
          <a:p>
            <a:pPr marL="0" indent="0">
              <a:buNone/>
            </a:pPr>
            <a:endParaRPr lang="en-GB" sz="2000" b="1" dirty="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6539" y="2510638"/>
            <a:ext cx="1441048" cy="1441048"/>
          </a:xfrm>
          <a:prstGeom prst="rect">
            <a:avLst/>
          </a:prstGeom>
        </p:spPr>
      </p:pic>
      <p:sp>
        <p:nvSpPr>
          <p:cNvPr id="9" name="Content Placeholder 2"/>
          <p:cNvSpPr txBox="1">
            <a:spLocks/>
          </p:cNvSpPr>
          <p:nvPr/>
        </p:nvSpPr>
        <p:spPr>
          <a:xfrm>
            <a:off x="417702" y="4120038"/>
            <a:ext cx="2315308" cy="2057444"/>
          </a:xfrm>
          <a:prstGeom prst="rect">
            <a:avLst/>
          </a:prstGeom>
        </p:spPr>
        <p:style>
          <a:lnRef idx="1">
            <a:schemeClr val="accent3"/>
          </a:lnRef>
          <a:fillRef idx="2">
            <a:schemeClr val="accent3"/>
          </a:fillRef>
          <a:effectRef idx="1">
            <a:schemeClr val="accent3"/>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Font typeface="Arial" panose="020B0604020202020204" pitchFamily="34" charset="0"/>
              <a:buNone/>
            </a:pPr>
            <a:r>
              <a:rPr lang="en-GB" sz="2200" b="1" dirty="0"/>
              <a:t>Ecosystem functions or processes</a:t>
            </a:r>
          </a:p>
          <a:p>
            <a:pPr algn="r"/>
            <a:r>
              <a:rPr lang="en-GB" sz="2200" dirty="0"/>
              <a:t>Which, where, what, when, how?</a:t>
            </a: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775" y="5352377"/>
            <a:ext cx="2104648" cy="2104648"/>
          </a:xfrm>
          <a:prstGeom prst="rect">
            <a:avLst/>
          </a:prstGeom>
        </p:spPr>
      </p:pic>
    </p:spTree>
    <p:extLst>
      <p:ext uri="{BB962C8B-B14F-4D97-AF65-F5344CB8AC3E}">
        <p14:creationId xmlns:p14="http://schemas.microsoft.com/office/powerpoint/2010/main" val="2698428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xEl>
                                              <p:pRg st="8" end="8"/>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415" y="365126"/>
            <a:ext cx="10990385" cy="1082674"/>
          </a:xfrm>
        </p:spPr>
        <p:txBody>
          <a:bodyPr>
            <a:normAutofit fontScale="90000"/>
          </a:bodyPr>
          <a:lstStyle/>
          <a:p>
            <a:r>
              <a:rPr lang="en-GB" sz="4000" b="1" dirty="0">
                <a:latin typeface="+mn-lt"/>
              </a:rPr>
              <a:t>Key approaches to measuring</a:t>
            </a:r>
            <a:br>
              <a:rPr lang="en-GB" sz="4000" b="1" dirty="0">
                <a:latin typeface="+mn-lt"/>
              </a:rPr>
            </a:br>
            <a:r>
              <a:rPr lang="en-GB" sz="4000" b="1" dirty="0">
                <a:latin typeface="+mn-lt"/>
              </a:rPr>
              <a:t>environmental variables</a:t>
            </a:r>
          </a:p>
        </p:txBody>
      </p:sp>
      <p:sp>
        <p:nvSpPr>
          <p:cNvPr id="3" name="Content Placeholder 2"/>
          <p:cNvSpPr>
            <a:spLocks noGrp="1"/>
          </p:cNvSpPr>
          <p:nvPr>
            <p:ph idx="1"/>
          </p:nvPr>
        </p:nvSpPr>
        <p:spPr>
          <a:xfrm>
            <a:off x="445477" y="1751547"/>
            <a:ext cx="2315308" cy="1818130"/>
          </a:xfrm>
        </p:spPr>
        <p:style>
          <a:lnRef idx="1">
            <a:schemeClr val="accent6"/>
          </a:lnRef>
          <a:fillRef idx="2">
            <a:schemeClr val="accent6"/>
          </a:fillRef>
          <a:effectRef idx="1">
            <a:schemeClr val="accent6"/>
          </a:effectRef>
          <a:fontRef idx="minor">
            <a:schemeClr val="dk1"/>
          </a:fontRef>
        </p:style>
        <p:txBody>
          <a:bodyPr>
            <a:noAutofit/>
          </a:bodyPr>
          <a:lstStyle/>
          <a:p>
            <a:pPr marL="0" indent="0" algn="ctr">
              <a:buNone/>
            </a:pPr>
            <a:r>
              <a:rPr lang="en-GB" sz="2200" b="1" dirty="0"/>
              <a:t>Environmental variables</a:t>
            </a:r>
          </a:p>
          <a:p>
            <a:r>
              <a:rPr lang="en-GB" sz="2200" dirty="0"/>
              <a:t>Which, where, what, when, how?</a:t>
            </a:r>
          </a:p>
        </p:txBody>
      </p:sp>
      <p:sp>
        <p:nvSpPr>
          <p:cNvPr id="16" name="Content Placeholder 2"/>
          <p:cNvSpPr txBox="1">
            <a:spLocks/>
          </p:cNvSpPr>
          <p:nvPr/>
        </p:nvSpPr>
        <p:spPr>
          <a:xfrm>
            <a:off x="3059723" y="1751546"/>
            <a:ext cx="8868508" cy="4959915"/>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GB" sz="2200" b="1" dirty="0"/>
              <a:t>Key things to think about:</a:t>
            </a:r>
          </a:p>
          <a:p>
            <a:pPr marL="457200" indent="-457200">
              <a:buFont typeface="+mj-lt"/>
              <a:buAutoNum type="arabicPeriod"/>
            </a:pPr>
            <a:r>
              <a:rPr lang="en-GB" sz="2200" b="1" dirty="0"/>
              <a:t>The importance of measuring environmental variables</a:t>
            </a:r>
          </a:p>
          <a:p>
            <a:pPr lvl="1"/>
            <a:r>
              <a:rPr lang="en-GB" sz="1800" b="1" i="1" dirty="0"/>
              <a:t>They give context </a:t>
            </a:r>
            <a:r>
              <a:rPr lang="en-GB" sz="1800" dirty="0"/>
              <a:t>- You want your audience to be able to picture the environmental context in which your organism/ecosystem function data have been collected</a:t>
            </a:r>
          </a:p>
          <a:p>
            <a:pPr lvl="1"/>
            <a:r>
              <a:rPr lang="en-GB" sz="1800" b="1" i="1" dirty="0"/>
              <a:t>They give explanations </a:t>
            </a:r>
            <a:r>
              <a:rPr lang="en-GB" sz="1800" dirty="0"/>
              <a:t>- the environmental variables are often key explanatory variables for the patterns in organisms/ecosystem functions that you are observing. They are therefore often key to your analyses, and to answering your questions</a:t>
            </a:r>
          </a:p>
          <a:p>
            <a:pPr lvl="1"/>
            <a:r>
              <a:rPr lang="en-GB" sz="1800" b="1" i="1" dirty="0"/>
              <a:t>They are often key to management strategies </a:t>
            </a:r>
            <a:r>
              <a:rPr lang="en-GB" sz="1800" dirty="0"/>
              <a:t>– e.g. conservation action to help increase the organisms/ecosystem function you are interested in may depend on manipulating particular environmental conditions</a:t>
            </a:r>
          </a:p>
          <a:p>
            <a:pPr marL="457200" indent="-457200">
              <a:buFont typeface="+mj-lt"/>
              <a:buAutoNum type="arabicPeriod"/>
            </a:pPr>
            <a:r>
              <a:rPr lang="en-GB" sz="2200" b="1" dirty="0">
                <a:solidFill>
                  <a:schemeClr val="bg1">
                    <a:lumMod val="50000"/>
                  </a:schemeClr>
                </a:solidFill>
              </a:rPr>
              <a:t>Knowing what to measure and where</a:t>
            </a:r>
          </a:p>
          <a:p>
            <a:pPr marL="457200" indent="-457200">
              <a:buFont typeface="+mj-lt"/>
              <a:buAutoNum type="arabicPeriod"/>
            </a:pPr>
            <a:r>
              <a:rPr lang="en-GB" sz="2400" b="1" dirty="0">
                <a:solidFill>
                  <a:schemeClr val="bg1">
                    <a:lumMod val="50000"/>
                  </a:schemeClr>
                </a:solidFill>
              </a:rPr>
              <a:t>How to measure environmental variables</a:t>
            </a:r>
          </a:p>
          <a:p>
            <a:pPr marL="457200" indent="-457200">
              <a:buFont typeface="+mj-lt"/>
              <a:buAutoNum type="arabicPeriod"/>
            </a:pPr>
            <a:endParaRPr lang="en-GB" sz="2200" b="1" dirty="0">
              <a:solidFill>
                <a:schemeClr val="bg1">
                  <a:lumMod val="50000"/>
                </a:schemeClr>
              </a:solidFill>
            </a:endParaRP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3131" y="2727985"/>
            <a:ext cx="1879719" cy="1879719"/>
          </a:xfrm>
          <a:prstGeom prst="rect">
            <a:avLst/>
          </a:prstGeom>
        </p:spPr>
      </p:pic>
    </p:spTree>
    <p:extLst>
      <p:ext uri="{BB962C8B-B14F-4D97-AF65-F5344CB8AC3E}">
        <p14:creationId xmlns:p14="http://schemas.microsoft.com/office/powerpoint/2010/main" val="27294239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415" y="365126"/>
            <a:ext cx="10990385" cy="1082674"/>
          </a:xfrm>
        </p:spPr>
        <p:txBody>
          <a:bodyPr>
            <a:normAutofit fontScale="90000"/>
          </a:bodyPr>
          <a:lstStyle/>
          <a:p>
            <a:r>
              <a:rPr lang="en-GB" sz="4000" b="1" dirty="0">
                <a:latin typeface="+mn-lt"/>
              </a:rPr>
              <a:t>Key approaches to measuring</a:t>
            </a:r>
            <a:br>
              <a:rPr lang="en-GB" sz="4000" b="1" dirty="0">
                <a:latin typeface="+mn-lt"/>
              </a:rPr>
            </a:br>
            <a:r>
              <a:rPr lang="en-GB" sz="4000" b="1" dirty="0">
                <a:latin typeface="+mn-lt"/>
              </a:rPr>
              <a:t>environmental variables</a:t>
            </a:r>
          </a:p>
        </p:txBody>
      </p:sp>
      <p:sp>
        <p:nvSpPr>
          <p:cNvPr id="3" name="Content Placeholder 2"/>
          <p:cNvSpPr>
            <a:spLocks noGrp="1"/>
          </p:cNvSpPr>
          <p:nvPr>
            <p:ph idx="1"/>
          </p:nvPr>
        </p:nvSpPr>
        <p:spPr>
          <a:xfrm>
            <a:off x="445477" y="1751547"/>
            <a:ext cx="2315308" cy="1818130"/>
          </a:xfrm>
        </p:spPr>
        <p:style>
          <a:lnRef idx="1">
            <a:schemeClr val="accent6"/>
          </a:lnRef>
          <a:fillRef idx="2">
            <a:schemeClr val="accent6"/>
          </a:fillRef>
          <a:effectRef idx="1">
            <a:schemeClr val="accent6"/>
          </a:effectRef>
          <a:fontRef idx="minor">
            <a:schemeClr val="dk1"/>
          </a:fontRef>
        </p:style>
        <p:txBody>
          <a:bodyPr>
            <a:noAutofit/>
          </a:bodyPr>
          <a:lstStyle/>
          <a:p>
            <a:pPr marL="0" indent="0" algn="ctr">
              <a:buNone/>
            </a:pPr>
            <a:r>
              <a:rPr lang="en-GB" sz="2200" b="1" dirty="0"/>
              <a:t>Environmental variables</a:t>
            </a:r>
          </a:p>
          <a:p>
            <a:r>
              <a:rPr lang="en-GB" sz="2200" dirty="0"/>
              <a:t>Which, where, what, when, how?</a:t>
            </a:r>
          </a:p>
        </p:txBody>
      </p:sp>
      <p:sp>
        <p:nvSpPr>
          <p:cNvPr id="16" name="Content Placeholder 2"/>
          <p:cNvSpPr txBox="1">
            <a:spLocks/>
          </p:cNvSpPr>
          <p:nvPr/>
        </p:nvSpPr>
        <p:spPr>
          <a:xfrm>
            <a:off x="3059723" y="1751546"/>
            <a:ext cx="8868508" cy="4959915"/>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GB" sz="2200" b="1" dirty="0"/>
              <a:t>Key things to think about:</a:t>
            </a:r>
          </a:p>
          <a:p>
            <a:pPr marL="457200" indent="-457200">
              <a:buFont typeface="+mj-lt"/>
              <a:buAutoNum type="arabicPeriod"/>
            </a:pPr>
            <a:r>
              <a:rPr lang="en-GB" sz="2200" b="1" dirty="0">
                <a:solidFill>
                  <a:schemeClr val="bg1">
                    <a:lumMod val="50000"/>
                  </a:schemeClr>
                </a:solidFill>
              </a:rPr>
              <a:t>The importance of measuring environmental variables</a:t>
            </a:r>
          </a:p>
          <a:p>
            <a:pPr marL="457200" indent="-457200">
              <a:buFont typeface="+mj-lt"/>
              <a:buAutoNum type="arabicPeriod"/>
            </a:pPr>
            <a:r>
              <a:rPr lang="en-GB" sz="2200" b="1" dirty="0"/>
              <a:t>Knowing what to measure and where</a:t>
            </a:r>
          </a:p>
          <a:p>
            <a:pPr lvl="1"/>
            <a:r>
              <a:rPr lang="en-GB" sz="1600" b="1" i="1" dirty="0"/>
              <a:t>Avoid falling into the trap of measuring everything </a:t>
            </a:r>
            <a:r>
              <a:rPr lang="en-GB" sz="1600" dirty="0"/>
              <a:t>- don’t just measure things because you can, or because others have</a:t>
            </a:r>
          </a:p>
          <a:p>
            <a:pPr lvl="1"/>
            <a:r>
              <a:rPr lang="en-GB" sz="1600" b="1" i="1" dirty="0"/>
              <a:t>What to focus on </a:t>
            </a:r>
            <a:r>
              <a:rPr lang="en-GB" sz="1600" dirty="0"/>
              <a:t>- think about how the organisms that you are interested in perceive and use their environment, and also your questions </a:t>
            </a:r>
          </a:p>
          <a:p>
            <a:pPr lvl="1"/>
            <a:r>
              <a:rPr lang="en-GB" sz="1600" b="1" i="1" dirty="0"/>
              <a:t>Think about scale </a:t>
            </a:r>
            <a:r>
              <a:rPr lang="en-GB" sz="1600" dirty="0"/>
              <a:t>– how does your scale of environmental measurements match up to your organism/ecosystem function data? Is there a close enough match?</a:t>
            </a:r>
          </a:p>
          <a:p>
            <a:pPr marL="514350" indent="-514350">
              <a:buFont typeface="+mj-lt"/>
              <a:buAutoNum type="arabicPeriod"/>
            </a:pPr>
            <a:r>
              <a:rPr lang="en-GB" sz="2400" b="1" dirty="0">
                <a:solidFill>
                  <a:schemeClr val="bg1">
                    <a:lumMod val="50000"/>
                  </a:schemeClr>
                </a:solidFill>
              </a:rPr>
              <a:t>How to measure environmental variables</a:t>
            </a:r>
          </a:p>
          <a:p>
            <a:endParaRPr lang="en-GB" sz="2600" b="1" i="1"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3131" y="2727985"/>
            <a:ext cx="1879719" cy="1879719"/>
          </a:xfrm>
          <a:prstGeom prst="rect">
            <a:avLst/>
          </a:prstGeom>
        </p:spPr>
      </p:pic>
    </p:spTree>
    <p:extLst>
      <p:ext uri="{BB962C8B-B14F-4D97-AF65-F5344CB8AC3E}">
        <p14:creationId xmlns:p14="http://schemas.microsoft.com/office/powerpoint/2010/main" val="9863448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415" y="365126"/>
            <a:ext cx="10990385" cy="1082674"/>
          </a:xfrm>
        </p:spPr>
        <p:txBody>
          <a:bodyPr>
            <a:normAutofit fontScale="90000"/>
          </a:bodyPr>
          <a:lstStyle/>
          <a:p>
            <a:r>
              <a:rPr lang="en-GB" sz="4000" b="1" dirty="0">
                <a:latin typeface="+mn-lt"/>
              </a:rPr>
              <a:t>Key approaches to measuring</a:t>
            </a:r>
            <a:br>
              <a:rPr lang="en-GB" sz="4000" b="1" dirty="0">
                <a:latin typeface="+mn-lt"/>
              </a:rPr>
            </a:br>
            <a:r>
              <a:rPr lang="en-GB" sz="4000" b="1" dirty="0">
                <a:latin typeface="+mn-lt"/>
              </a:rPr>
              <a:t>environmental variables</a:t>
            </a:r>
          </a:p>
        </p:txBody>
      </p:sp>
      <p:sp>
        <p:nvSpPr>
          <p:cNvPr id="3" name="Content Placeholder 2"/>
          <p:cNvSpPr>
            <a:spLocks noGrp="1"/>
          </p:cNvSpPr>
          <p:nvPr>
            <p:ph idx="1"/>
          </p:nvPr>
        </p:nvSpPr>
        <p:spPr>
          <a:xfrm>
            <a:off x="445477" y="1751547"/>
            <a:ext cx="2315308" cy="1818130"/>
          </a:xfrm>
        </p:spPr>
        <p:style>
          <a:lnRef idx="1">
            <a:schemeClr val="accent6"/>
          </a:lnRef>
          <a:fillRef idx="2">
            <a:schemeClr val="accent6"/>
          </a:fillRef>
          <a:effectRef idx="1">
            <a:schemeClr val="accent6"/>
          </a:effectRef>
          <a:fontRef idx="minor">
            <a:schemeClr val="dk1"/>
          </a:fontRef>
        </p:style>
        <p:txBody>
          <a:bodyPr>
            <a:noAutofit/>
          </a:bodyPr>
          <a:lstStyle/>
          <a:p>
            <a:pPr marL="0" indent="0" algn="ctr">
              <a:buNone/>
            </a:pPr>
            <a:r>
              <a:rPr lang="en-GB" sz="2200" b="1" dirty="0"/>
              <a:t>Environmental variables</a:t>
            </a:r>
          </a:p>
          <a:p>
            <a:r>
              <a:rPr lang="en-GB" sz="2200" dirty="0"/>
              <a:t>Which, where, what, when, how?</a:t>
            </a:r>
          </a:p>
        </p:txBody>
      </p:sp>
      <p:sp>
        <p:nvSpPr>
          <p:cNvPr id="16" name="Content Placeholder 2"/>
          <p:cNvSpPr txBox="1">
            <a:spLocks/>
          </p:cNvSpPr>
          <p:nvPr/>
        </p:nvSpPr>
        <p:spPr>
          <a:xfrm>
            <a:off x="3059723" y="1751546"/>
            <a:ext cx="8868508" cy="4959915"/>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GB" sz="2200" b="1" dirty="0"/>
              <a:t>Key things to think about:</a:t>
            </a:r>
          </a:p>
          <a:p>
            <a:pPr marL="457200" indent="-457200">
              <a:buFont typeface="+mj-lt"/>
              <a:buAutoNum type="arabicPeriod"/>
            </a:pPr>
            <a:r>
              <a:rPr lang="en-GB" sz="2200" b="1" dirty="0">
                <a:solidFill>
                  <a:schemeClr val="bg1">
                    <a:lumMod val="50000"/>
                  </a:schemeClr>
                </a:solidFill>
              </a:rPr>
              <a:t>The importance of measuring environmental variables</a:t>
            </a:r>
          </a:p>
          <a:p>
            <a:pPr marL="457200" indent="-457200">
              <a:buFont typeface="+mj-lt"/>
              <a:buAutoNum type="arabicPeriod"/>
            </a:pPr>
            <a:r>
              <a:rPr lang="en-GB" sz="2200" b="1" dirty="0">
                <a:solidFill>
                  <a:schemeClr val="bg1">
                    <a:lumMod val="50000"/>
                  </a:schemeClr>
                </a:solidFill>
              </a:rPr>
              <a:t>Knowing what to measure and where</a:t>
            </a:r>
          </a:p>
          <a:p>
            <a:pPr marL="457200" indent="-457200">
              <a:buFont typeface="+mj-lt"/>
              <a:buAutoNum type="arabicPeriod"/>
            </a:pPr>
            <a:r>
              <a:rPr lang="en-GB" sz="2200" b="1" dirty="0">
                <a:solidFill>
                  <a:schemeClr val="tx1"/>
                </a:solidFill>
              </a:rPr>
              <a:t>How to measure environmental variables</a:t>
            </a:r>
          </a:p>
          <a:p>
            <a:pPr lvl="1"/>
            <a:r>
              <a:rPr lang="en-GB" sz="1800" dirty="0">
                <a:solidFill>
                  <a:schemeClr val="tx1"/>
                </a:solidFill>
              </a:rPr>
              <a:t>Lots of methods and equipment available that differ in terms of precision, practicality, and expense</a:t>
            </a:r>
          </a:p>
          <a:p>
            <a:pPr lvl="1"/>
            <a:r>
              <a:rPr lang="en-GB" sz="1800" dirty="0">
                <a:solidFill>
                  <a:schemeClr val="tx1"/>
                </a:solidFill>
              </a:rPr>
              <a:t>Think about equipment and time available</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3131" y="2727985"/>
            <a:ext cx="1879719" cy="1879719"/>
          </a:xfrm>
          <a:prstGeom prst="rect">
            <a:avLst/>
          </a:prstGeom>
        </p:spPr>
      </p:pic>
    </p:spTree>
    <p:extLst>
      <p:ext uri="{BB962C8B-B14F-4D97-AF65-F5344CB8AC3E}">
        <p14:creationId xmlns:p14="http://schemas.microsoft.com/office/powerpoint/2010/main" val="30107382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565" y="365125"/>
            <a:ext cx="10989235" cy="1325563"/>
          </a:xfrm>
        </p:spPr>
        <p:txBody>
          <a:bodyPr/>
          <a:lstStyle/>
          <a:p>
            <a:r>
              <a:rPr lang="en-GB" b="1" dirty="0">
                <a:latin typeface="+mn-lt"/>
              </a:rPr>
              <a:t>Overview</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61662" y="2574273"/>
            <a:ext cx="2635624" cy="2635624"/>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8982" y="1540406"/>
            <a:ext cx="2510922" cy="2510922"/>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4270691"/>
            <a:ext cx="2587309" cy="2587309"/>
          </a:xfrm>
          <a:prstGeom prst="rect">
            <a:avLst/>
          </a:prstGeom>
        </p:spPr>
      </p:pic>
      <p:sp>
        <p:nvSpPr>
          <p:cNvPr id="3" name="Content Placeholder 2">
            <a:extLst>
              <a:ext uri="{FF2B5EF4-FFF2-40B4-BE49-F238E27FC236}">
                <a16:creationId xmlns:a16="http://schemas.microsoft.com/office/drawing/2014/main" id="{BA7CD5BD-1505-09EE-D502-A0482DCBC931}"/>
              </a:ext>
            </a:extLst>
          </p:cNvPr>
          <p:cNvSpPr txBox="1">
            <a:spLocks/>
          </p:cNvSpPr>
          <p:nvPr/>
        </p:nvSpPr>
        <p:spPr>
          <a:xfrm>
            <a:off x="5067837" y="365125"/>
            <a:ext cx="6578600" cy="801570"/>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Key steps for designing a study – an introduction to the idea of the reverse planning approach</a:t>
            </a:r>
          </a:p>
        </p:txBody>
      </p:sp>
      <p:sp>
        <p:nvSpPr>
          <p:cNvPr id="6" name="Content Placeholder 2">
            <a:extLst>
              <a:ext uri="{FF2B5EF4-FFF2-40B4-BE49-F238E27FC236}">
                <a16:creationId xmlns:a16="http://schemas.microsoft.com/office/drawing/2014/main" id="{EE63B4BE-E1D0-F069-D4F6-E734B9D0726A}"/>
              </a:ext>
            </a:extLst>
          </p:cNvPr>
          <p:cNvSpPr txBox="1">
            <a:spLocks/>
          </p:cNvSpPr>
          <p:nvPr/>
        </p:nvSpPr>
        <p:spPr>
          <a:xfrm>
            <a:off x="5067837" y="1318404"/>
            <a:ext cx="6578600" cy="1220843"/>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Things that need to be taken into account when we decide on sampling methods, including how to design your study to improve reliability </a:t>
            </a:r>
          </a:p>
          <a:p>
            <a:pPr marL="0" indent="0">
              <a:buNone/>
            </a:pPr>
            <a:endParaRPr lang="en-GB" sz="2200" dirty="0"/>
          </a:p>
          <a:p>
            <a:pPr lvl="1"/>
            <a:endParaRPr lang="en-GB" sz="2200" dirty="0"/>
          </a:p>
        </p:txBody>
      </p:sp>
      <p:sp>
        <p:nvSpPr>
          <p:cNvPr id="8" name="Content Placeholder 2">
            <a:extLst>
              <a:ext uri="{FF2B5EF4-FFF2-40B4-BE49-F238E27FC236}">
                <a16:creationId xmlns:a16="http://schemas.microsoft.com/office/drawing/2014/main" id="{86F57ED4-A4B5-AF21-788A-DD2E5A07E502}"/>
              </a:ext>
            </a:extLst>
          </p:cNvPr>
          <p:cNvSpPr txBox="1">
            <a:spLocks/>
          </p:cNvSpPr>
          <p:nvPr/>
        </p:nvSpPr>
        <p:spPr>
          <a:xfrm>
            <a:off x="5067837" y="2701350"/>
            <a:ext cx="6578600" cy="1991403"/>
          </a:xfrm>
          <a:prstGeom prst="rect">
            <a:avLst/>
          </a:prstGeom>
        </p:spPr>
        <p:style>
          <a:lnRef idx="1">
            <a:schemeClr val="accent4"/>
          </a:lnRef>
          <a:fillRef idx="2">
            <a:schemeClr val="accent4"/>
          </a:fillRef>
          <a:effectRef idx="1">
            <a:schemeClr val="accent4"/>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b="1" dirty="0"/>
              <a:t>How to start deciding what statistical test to use – the importance of:</a:t>
            </a:r>
          </a:p>
          <a:p>
            <a:pPr lvl="1"/>
            <a:r>
              <a:rPr lang="en-GB" sz="2200" b="1" dirty="0"/>
              <a:t>Your question</a:t>
            </a:r>
          </a:p>
          <a:p>
            <a:pPr lvl="1"/>
            <a:r>
              <a:rPr lang="en-GB" sz="2200" b="1" dirty="0"/>
              <a:t>Your data types</a:t>
            </a:r>
          </a:p>
          <a:p>
            <a:pPr lvl="1"/>
            <a:r>
              <a:rPr lang="en-GB" sz="2200" b="1" dirty="0"/>
              <a:t>Specific details about your data set</a:t>
            </a:r>
          </a:p>
        </p:txBody>
      </p:sp>
      <p:sp>
        <p:nvSpPr>
          <p:cNvPr id="9" name="Content Placeholder 2">
            <a:extLst>
              <a:ext uri="{FF2B5EF4-FFF2-40B4-BE49-F238E27FC236}">
                <a16:creationId xmlns:a16="http://schemas.microsoft.com/office/drawing/2014/main" id="{AB75D022-78AA-73F3-1DBB-DDB682925A8E}"/>
              </a:ext>
            </a:extLst>
          </p:cNvPr>
          <p:cNvSpPr txBox="1">
            <a:spLocks/>
          </p:cNvSpPr>
          <p:nvPr/>
        </p:nvSpPr>
        <p:spPr>
          <a:xfrm>
            <a:off x="5067837" y="4854854"/>
            <a:ext cx="6578600" cy="1625149"/>
          </a:xfrm>
          <a:prstGeom prst="rect">
            <a:avLst/>
          </a:prstGeom>
        </p:spPr>
        <p:style>
          <a:lnRef idx="1">
            <a:schemeClr val="accent6"/>
          </a:lnRef>
          <a:fillRef idx="2">
            <a:schemeClr val="accent6"/>
          </a:fillRef>
          <a:effectRef idx="1">
            <a:schemeClr val="accent6"/>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An introduction to some of the main ideas behind the statistical tests you’re likely to use</a:t>
            </a:r>
          </a:p>
          <a:p>
            <a:r>
              <a:rPr lang="en-GB" sz="2200" dirty="0">
                <a:solidFill>
                  <a:schemeClr val="bg1">
                    <a:lumMod val="50000"/>
                  </a:schemeClr>
                </a:solidFill>
              </a:rPr>
              <a:t>Features of some commonly used statistical tests</a:t>
            </a:r>
          </a:p>
          <a:p>
            <a:r>
              <a:rPr lang="en-GB" sz="2200" dirty="0">
                <a:solidFill>
                  <a:schemeClr val="bg1">
                    <a:lumMod val="50000"/>
                  </a:schemeClr>
                </a:solidFill>
              </a:rPr>
              <a:t>Packages for carrying out statistical tests  </a:t>
            </a:r>
          </a:p>
          <a:p>
            <a:pPr lvl="1"/>
            <a:endParaRPr lang="en-GB" sz="2200" dirty="0"/>
          </a:p>
        </p:txBody>
      </p:sp>
    </p:spTree>
    <p:extLst>
      <p:ext uri="{BB962C8B-B14F-4D97-AF65-F5344CB8AC3E}">
        <p14:creationId xmlns:p14="http://schemas.microsoft.com/office/powerpoint/2010/main" val="11736629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07" y="133632"/>
            <a:ext cx="9457481" cy="1325563"/>
          </a:xfrm>
        </p:spPr>
        <p:txBody>
          <a:bodyPr>
            <a:normAutofit/>
          </a:bodyPr>
          <a:lstStyle/>
          <a:p>
            <a:r>
              <a:rPr lang="en-GB" sz="4000" b="1" dirty="0">
                <a:latin typeface="+mn-lt"/>
              </a:rPr>
              <a:t>Which statistical test?</a:t>
            </a:r>
          </a:p>
        </p:txBody>
      </p:sp>
      <p:sp>
        <p:nvSpPr>
          <p:cNvPr id="4" name="Content Placeholder 3"/>
          <p:cNvSpPr>
            <a:spLocks noGrp="1"/>
          </p:cNvSpPr>
          <p:nvPr>
            <p:ph idx="1"/>
          </p:nvPr>
        </p:nvSpPr>
        <p:spPr>
          <a:xfrm>
            <a:off x="3669175" y="1643998"/>
            <a:ext cx="8124080" cy="4756802"/>
          </a:xfrm>
        </p:spPr>
        <p:style>
          <a:lnRef idx="1">
            <a:schemeClr val="accent4"/>
          </a:lnRef>
          <a:fillRef idx="2">
            <a:schemeClr val="accent4"/>
          </a:fillRef>
          <a:effectRef idx="1">
            <a:schemeClr val="accent4"/>
          </a:effectRef>
          <a:fontRef idx="minor">
            <a:schemeClr val="dk1"/>
          </a:fontRef>
        </p:style>
        <p:txBody>
          <a:bodyPr>
            <a:noAutofit/>
          </a:bodyPr>
          <a:lstStyle/>
          <a:p>
            <a:r>
              <a:rPr lang="en-GB" sz="2000" b="1" dirty="0"/>
              <a:t>Not an exact science</a:t>
            </a:r>
            <a:r>
              <a:rPr lang="en-GB" sz="2000" dirty="0"/>
              <a:t> – there are often several ways that data can be analysed</a:t>
            </a:r>
          </a:p>
          <a:p>
            <a:r>
              <a:rPr lang="en-GB" sz="2000" b="1" dirty="0"/>
              <a:t>Key factors to consider:</a:t>
            </a:r>
          </a:p>
          <a:p>
            <a:pPr lvl="1"/>
            <a:r>
              <a:rPr lang="en-GB" sz="1800" b="1" dirty="0"/>
              <a:t>Your question</a:t>
            </a:r>
            <a:r>
              <a:rPr lang="en-GB" sz="1800" dirty="0"/>
              <a:t>, i.e. hypothesis based or not, test of difference or relationship</a:t>
            </a:r>
          </a:p>
          <a:p>
            <a:pPr lvl="1"/>
            <a:r>
              <a:rPr lang="en-GB" sz="1800" b="1" dirty="0"/>
              <a:t>Your basic types of data</a:t>
            </a:r>
            <a:r>
              <a:rPr lang="en-GB" sz="1800" dirty="0"/>
              <a:t>, i.e. numeric (continuous, discrete)/categorical (ordinal, nominal), and which are predictors/responses (if appropriate) </a:t>
            </a:r>
          </a:p>
          <a:p>
            <a:pPr lvl="1"/>
            <a:r>
              <a:rPr lang="en-GB" sz="1800" b="1" dirty="0">
                <a:solidFill>
                  <a:schemeClr val="tx1"/>
                </a:solidFill>
              </a:rPr>
              <a:t>More specific details about your data set</a:t>
            </a:r>
            <a:r>
              <a:rPr lang="en-GB" sz="1800" dirty="0">
                <a:solidFill>
                  <a:schemeClr val="tx1"/>
                </a:solidFill>
              </a:rPr>
              <a:t>, including quantity of data, how balanced your sample sizes are across groups, the distribution of your data (e.g. does it follow a normal ‘bell curve’ distribution, or another distribution), if you collected data before-after in an experiment</a:t>
            </a:r>
          </a:p>
          <a:p>
            <a:r>
              <a:rPr lang="en-GB" sz="2000" b="1" i="1" dirty="0"/>
              <a:t>*Producing plots of dummy data before you begin data collection, and also rough plots of your real data as soon as you collect it can help to think through all of this*</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378881"/>
            <a:ext cx="2116126" cy="2116126"/>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7370" y="2688312"/>
            <a:ext cx="1656137" cy="1656137"/>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519" y="3823645"/>
            <a:ext cx="1612852" cy="1612852"/>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47878" y="4724124"/>
            <a:ext cx="2065020" cy="2065020"/>
          </a:xfrm>
          <a:prstGeom prst="rect">
            <a:avLst/>
          </a:prstGeom>
        </p:spPr>
      </p:pic>
    </p:spTree>
    <p:extLst>
      <p:ext uri="{BB962C8B-B14F-4D97-AF65-F5344CB8AC3E}">
        <p14:creationId xmlns:p14="http://schemas.microsoft.com/office/powerpoint/2010/main" val="862557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9457481"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Which statistical test?</a:t>
            </a:r>
            <a:br>
              <a:rPr lang="en-GB" sz="4000" b="1" dirty="0">
                <a:latin typeface="+mn-lt"/>
              </a:rPr>
            </a:br>
            <a:r>
              <a:rPr lang="en-GB" sz="4000" b="1" dirty="0">
                <a:latin typeface="+mn-lt"/>
              </a:rPr>
              <a:t>- </a:t>
            </a:r>
            <a:r>
              <a:rPr lang="en-GB" sz="3700" b="1" dirty="0">
                <a:latin typeface="+mn-lt"/>
              </a:rPr>
              <a:t>plot your data to help think all this through</a:t>
            </a:r>
          </a:p>
        </p:txBody>
      </p:sp>
      <p:sp>
        <p:nvSpPr>
          <p:cNvPr id="2" name="Content Placeholder 1"/>
          <p:cNvSpPr>
            <a:spLocks noGrp="1"/>
          </p:cNvSpPr>
          <p:nvPr>
            <p:ph idx="1"/>
          </p:nvPr>
        </p:nvSpPr>
        <p:spPr>
          <a:xfrm>
            <a:off x="445497" y="1669773"/>
            <a:ext cx="8172308" cy="4973279"/>
          </a:xfrm>
        </p:spPr>
        <p:style>
          <a:lnRef idx="1">
            <a:schemeClr val="accent4"/>
          </a:lnRef>
          <a:fillRef idx="2">
            <a:schemeClr val="accent4"/>
          </a:fillRef>
          <a:effectRef idx="1">
            <a:schemeClr val="accent4"/>
          </a:effectRef>
          <a:fontRef idx="minor">
            <a:schemeClr val="dk1"/>
          </a:fontRef>
        </p:style>
        <p:txBody>
          <a:bodyPr>
            <a:noAutofit/>
          </a:bodyPr>
          <a:lstStyle/>
          <a:p>
            <a:pPr marL="0" indent="0">
              <a:buNone/>
            </a:pPr>
            <a:r>
              <a:rPr lang="en-GB" b="1" dirty="0"/>
              <a:t>Some common types of plots in ecology:</a:t>
            </a:r>
          </a:p>
          <a:p>
            <a:r>
              <a:rPr lang="en-GB" sz="2000" dirty="0">
                <a:sym typeface="Wingdings" panose="05000000000000000000" pitchFamily="2" charset="2"/>
              </a:rPr>
              <a:t>Showing the distribution of a single response variable</a:t>
            </a:r>
          </a:p>
          <a:p>
            <a:pPr lvl="1"/>
            <a:r>
              <a:rPr lang="en-GB" sz="2000" b="1" i="1" dirty="0">
                <a:solidFill>
                  <a:schemeClr val="tx1"/>
                </a:solidFill>
                <a:sym typeface="Wingdings" panose="05000000000000000000" pitchFamily="2" charset="2"/>
              </a:rPr>
              <a:t>Box plot </a:t>
            </a:r>
            <a:r>
              <a:rPr lang="en-GB" sz="2000" i="1" dirty="0">
                <a:solidFill>
                  <a:schemeClr val="tx1"/>
                </a:solidFill>
                <a:sym typeface="Wingdings" panose="05000000000000000000" pitchFamily="2" charset="2"/>
              </a:rPr>
              <a:t>– </a:t>
            </a:r>
            <a:r>
              <a:rPr lang="en-GB" sz="2000" dirty="0">
                <a:solidFill>
                  <a:schemeClr val="tx1"/>
                </a:solidFill>
                <a:sym typeface="Wingdings" panose="05000000000000000000" pitchFamily="2" charset="2"/>
              </a:rPr>
              <a:t>distributions of numeric data, often across multiple groups (e.g. spread of tree heights in different forest treatments)</a:t>
            </a:r>
          </a:p>
          <a:p>
            <a:pPr lvl="1"/>
            <a:r>
              <a:rPr lang="en-GB" sz="2000" b="1" i="1" dirty="0">
                <a:solidFill>
                  <a:schemeClr val="tx1"/>
                </a:solidFill>
                <a:sym typeface="Wingdings" panose="05000000000000000000" pitchFamily="2" charset="2"/>
              </a:rPr>
              <a:t>Histogram </a:t>
            </a:r>
            <a:r>
              <a:rPr lang="en-GB" sz="2000" dirty="0">
                <a:solidFill>
                  <a:schemeClr val="tx1"/>
                </a:solidFill>
                <a:sym typeface="Wingdings" panose="05000000000000000000" pitchFamily="2" charset="2"/>
              </a:rPr>
              <a:t>– distributions of numeric data, for a single group (e.g. spread of tree heights within a single forest treatment)</a:t>
            </a:r>
          </a:p>
          <a:p>
            <a:pPr lvl="1"/>
            <a:r>
              <a:rPr lang="en-GB" sz="2000" b="1" i="1" dirty="0">
                <a:solidFill>
                  <a:schemeClr val="tx1"/>
                </a:solidFill>
                <a:sym typeface="Wingdings" panose="05000000000000000000" pitchFamily="2" charset="2"/>
              </a:rPr>
              <a:t>Bar chart </a:t>
            </a:r>
            <a:r>
              <a:rPr lang="en-GB" sz="2000" dirty="0">
                <a:solidFill>
                  <a:schemeClr val="tx1"/>
                </a:solidFill>
                <a:sym typeface="Wingdings" panose="05000000000000000000" pitchFamily="2" charset="2"/>
              </a:rPr>
              <a:t>– shows the value held by each of multiple categories (e.g. mean tree height in different forest treatments)</a:t>
            </a:r>
          </a:p>
          <a:p>
            <a:pPr lvl="1"/>
            <a:r>
              <a:rPr lang="en-GB" sz="2000" b="1" i="1" dirty="0">
                <a:solidFill>
                  <a:schemeClr val="tx1"/>
                </a:solidFill>
                <a:sym typeface="Wingdings" panose="05000000000000000000" pitchFamily="2" charset="2"/>
              </a:rPr>
              <a:t>Stacked bar chart </a:t>
            </a:r>
            <a:r>
              <a:rPr lang="en-GB" sz="2000" dirty="0">
                <a:solidFill>
                  <a:schemeClr val="tx1"/>
                </a:solidFill>
                <a:sym typeface="Wingdings" panose="05000000000000000000" pitchFamily="2" charset="2"/>
              </a:rPr>
              <a:t>– values held by multiple categories within multiple categories (e.g. number of trees of each species in different forest treatments) </a:t>
            </a:r>
          </a:p>
          <a:p>
            <a:pPr lvl="2"/>
            <a:r>
              <a:rPr lang="en-GB" dirty="0">
                <a:solidFill>
                  <a:schemeClr val="tx1"/>
                </a:solidFill>
                <a:sym typeface="Wingdings" panose="05000000000000000000" pitchFamily="2" charset="2"/>
              </a:rPr>
              <a:t>(Sometimes pie charts – but it can be difficult to read/compare the values of the pieces of pie, and so they are not used very commonly in ecology publications)</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17050" y="1419006"/>
            <a:ext cx="2065020" cy="206502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84692" y="4935186"/>
            <a:ext cx="1737360" cy="1737360"/>
          </a:xfrm>
          <a:prstGeom prst="rect">
            <a:avLst/>
          </a:prstGeom>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84692" y="2670239"/>
            <a:ext cx="1627574" cy="1627574"/>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860667" y="3733715"/>
            <a:ext cx="1578541" cy="1578541"/>
          </a:xfrm>
          <a:prstGeom prst="rect">
            <a:avLst/>
          </a:prstGeom>
        </p:spPr>
      </p:pic>
    </p:spTree>
    <p:extLst>
      <p:ext uri="{BB962C8B-B14F-4D97-AF65-F5344CB8AC3E}">
        <p14:creationId xmlns:p14="http://schemas.microsoft.com/office/powerpoint/2010/main" val="1501655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5" end="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9457481"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Which statistical test?</a:t>
            </a:r>
            <a:br>
              <a:rPr lang="en-GB" sz="4000" b="1" dirty="0">
                <a:latin typeface="+mn-lt"/>
              </a:rPr>
            </a:br>
            <a:r>
              <a:rPr lang="en-GB" sz="4000" b="1" dirty="0">
                <a:latin typeface="+mn-lt"/>
              </a:rPr>
              <a:t>- </a:t>
            </a:r>
            <a:r>
              <a:rPr lang="en-GB" sz="3700" b="1" dirty="0">
                <a:latin typeface="+mn-lt"/>
              </a:rPr>
              <a:t>plot your data to help think all this through</a:t>
            </a:r>
          </a:p>
        </p:txBody>
      </p:sp>
      <p:sp>
        <p:nvSpPr>
          <p:cNvPr id="2" name="Content Placeholder 1"/>
          <p:cNvSpPr>
            <a:spLocks noGrp="1"/>
          </p:cNvSpPr>
          <p:nvPr>
            <p:ph idx="1"/>
          </p:nvPr>
        </p:nvSpPr>
        <p:spPr>
          <a:xfrm>
            <a:off x="445497" y="1669773"/>
            <a:ext cx="6832123" cy="4973279"/>
          </a:xfrm>
        </p:spPr>
        <p:style>
          <a:lnRef idx="1">
            <a:schemeClr val="accent4"/>
          </a:lnRef>
          <a:fillRef idx="2">
            <a:schemeClr val="accent4"/>
          </a:fillRef>
          <a:effectRef idx="1">
            <a:schemeClr val="accent4"/>
          </a:effectRef>
          <a:fontRef idx="minor">
            <a:schemeClr val="dk1"/>
          </a:fontRef>
        </p:style>
        <p:txBody>
          <a:bodyPr>
            <a:noAutofit/>
          </a:bodyPr>
          <a:lstStyle/>
          <a:p>
            <a:pPr marL="0" indent="0">
              <a:buNone/>
            </a:pPr>
            <a:r>
              <a:rPr lang="en-GB" b="1" dirty="0"/>
              <a:t>Some common types of plots in ecology:</a:t>
            </a:r>
          </a:p>
          <a:p>
            <a:endParaRPr lang="en-GB" sz="2000" dirty="0">
              <a:sym typeface="Wingdings" panose="05000000000000000000" pitchFamily="2" charset="2"/>
            </a:endParaRPr>
          </a:p>
          <a:p>
            <a:r>
              <a:rPr lang="en-GB" sz="2000" dirty="0">
                <a:sym typeface="Wingdings" panose="05000000000000000000" pitchFamily="2" charset="2"/>
              </a:rPr>
              <a:t>Comparing two (or three) continuous variables</a:t>
            </a:r>
          </a:p>
          <a:p>
            <a:pPr lvl="1"/>
            <a:r>
              <a:rPr lang="en-GB" sz="2000" b="1" i="1" dirty="0">
                <a:sym typeface="Wingdings" panose="05000000000000000000" pitchFamily="2" charset="2"/>
              </a:rPr>
              <a:t>Scatterplots </a:t>
            </a:r>
            <a:r>
              <a:rPr lang="en-GB" sz="2000" i="1" dirty="0">
                <a:sym typeface="Wingdings" panose="05000000000000000000" pitchFamily="2" charset="2"/>
              </a:rPr>
              <a:t>(or 3D scatterplots)</a:t>
            </a:r>
          </a:p>
          <a:p>
            <a:pPr lvl="2"/>
            <a:r>
              <a:rPr lang="en-GB" dirty="0">
                <a:sym typeface="Wingdings" panose="05000000000000000000" pitchFamily="2" charset="2"/>
              </a:rPr>
              <a:t>E.g. Tree height plotted against annual rainfall</a:t>
            </a:r>
          </a:p>
          <a:p>
            <a:pPr lvl="2"/>
            <a:r>
              <a:rPr lang="en-GB" dirty="0">
                <a:sym typeface="Wingdings" panose="05000000000000000000" pitchFamily="2" charset="2"/>
              </a:rPr>
              <a:t>E.g. Tree height plotted against annual rainfall and level of fertiliser used </a:t>
            </a:r>
          </a:p>
          <a:p>
            <a:endParaRPr lang="en-GB" sz="2000" dirty="0">
              <a:sym typeface="Wingdings" panose="05000000000000000000" pitchFamily="2" charset="2"/>
            </a:endParaRPr>
          </a:p>
          <a:p>
            <a:r>
              <a:rPr lang="en-GB" sz="2000" dirty="0">
                <a:sym typeface="Wingdings" panose="05000000000000000000" pitchFamily="2" charset="2"/>
              </a:rPr>
              <a:t>Comparing multiple variables against multiple variables, e.g. community</a:t>
            </a:r>
          </a:p>
          <a:p>
            <a:pPr lvl="1"/>
            <a:r>
              <a:rPr lang="en-GB" sz="2000" b="1" i="1" dirty="0">
                <a:sym typeface="Wingdings" panose="05000000000000000000" pitchFamily="2" charset="2"/>
              </a:rPr>
              <a:t>Ordinations</a:t>
            </a:r>
          </a:p>
          <a:p>
            <a:pPr lvl="2"/>
            <a:r>
              <a:rPr lang="en-GB" dirty="0">
                <a:sym typeface="Wingdings" panose="05000000000000000000" pitchFamily="2" charset="2"/>
              </a:rPr>
              <a:t>E.g. Tree community composition against multiple environmental conditions</a:t>
            </a: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01405" y="1931589"/>
            <a:ext cx="1817370" cy="1817370"/>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01405" y="4221353"/>
            <a:ext cx="2421699" cy="2421699"/>
          </a:xfrm>
          <a:prstGeom prst="rect">
            <a:avLst/>
          </a:prstGeom>
        </p:spPr>
      </p:pic>
    </p:spTree>
    <p:extLst>
      <p:ext uri="{BB962C8B-B14F-4D97-AF65-F5344CB8AC3E}">
        <p14:creationId xmlns:p14="http://schemas.microsoft.com/office/powerpoint/2010/main" val="786781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565" y="365125"/>
            <a:ext cx="10989235" cy="1325563"/>
          </a:xfrm>
        </p:spPr>
        <p:txBody>
          <a:bodyPr/>
          <a:lstStyle/>
          <a:p>
            <a:r>
              <a:rPr lang="en-GB" b="1" dirty="0">
                <a:latin typeface="+mn-lt"/>
              </a:rPr>
              <a:t>Overview</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61662" y="2574273"/>
            <a:ext cx="2635624" cy="2635624"/>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8982" y="1540406"/>
            <a:ext cx="2510922" cy="2510922"/>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4270691"/>
            <a:ext cx="2587309" cy="2587309"/>
          </a:xfrm>
          <a:prstGeom prst="rect">
            <a:avLst/>
          </a:prstGeom>
        </p:spPr>
      </p:pic>
      <p:sp>
        <p:nvSpPr>
          <p:cNvPr id="3" name="Content Placeholder 2">
            <a:extLst>
              <a:ext uri="{FF2B5EF4-FFF2-40B4-BE49-F238E27FC236}">
                <a16:creationId xmlns:a16="http://schemas.microsoft.com/office/drawing/2014/main" id="{BA7CD5BD-1505-09EE-D502-A0482DCBC931}"/>
              </a:ext>
            </a:extLst>
          </p:cNvPr>
          <p:cNvSpPr txBox="1">
            <a:spLocks/>
          </p:cNvSpPr>
          <p:nvPr/>
        </p:nvSpPr>
        <p:spPr>
          <a:xfrm>
            <a:off x="5067837" y="365125"/>
            <a:ext cx="6578600" cy="801570"/>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b="1" dirty="0"/>
              <a:t>Key steps for designing a study – an introduction to the idea of the reverse planning approach</a:t>
            </a:r>
          </a:p>
        </p:txBody>
      </p:sp>
      <p:sp>
        <p:nvSpPr>
          <p:cNvPr id="6" name="Content Placeholder 2">
            <a:extLst>
              <a:ext uri="{FF2B5EF4-FFF2-40B4-BE49-F238E27FC236}">
                <a16:creationId xmlns:a16="http://schemas.microsoft.com/office/drawing/2014/main" id="{EE63B4BE-E1D0-F069-D4F6-E734B9D0726A}"/>
              </a:ext>
            </a:extLst>
          </p:cNvPr>
          <p:cNvSpPr txBox="1">
            <a:spLocks/>
          </p:cNvSpPr>
          <p:nvPr/>
        </p:nvSpPr>
        <p:spPr>
          <a:xfrm>
            <a:off x="5067837" y="1318404"/>
            <a:ext cx="6578600" cy="1220843"/>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Things that need to be taken into account when we decide on sampling methods, including how to design your study to improve reliability </a:t>
            </a:r>
          </a:p>
          <a:p>
            <a:pPr marL="0" indent="0">
              <a:buNone/>
            </a:pPr>
            <a:endParaRPr lang="en-GB" sz="2200" dirty="0"/>
          </a:p>
          <a:p>
            <a:pPr lvl="1"/>
            <a:endParaRPr lang="en-GB" sz="2200" dirty="0"/>
          </a:p>
        </p:txBody>
      </p:sp>
      <p:sp>
        <p:nvSpPr>
          <p:cNvPr id="8" name="Content Placeholder 2">
            <a:extLst>
              <a:ext uri="{FF2B5EF4-FFF2-40B4-BE49-F238E27FC236}">
                <a16:creationId xmlns:a16="http://schemas.microsoft.com/office/drawing/2014/main" id="{86F57ED4-A4B5-AF21-788A-DD2E5A07E502}"/>
              </a:ext>
            </a:extLst>
          </p:cNvPr>
          <p:cNvSpPr txBox="1">
            <a:spLocks/>
          </p:cNvSpPr>
          <p:nvPr/>
        </p:nvSpPr>
        <p:spPr>
          <a:xfrm>
            <a:off x="5067837" y="2701350"/>
            <a:ext cx="6578600" cy="1991403"/>
          </a:xfrm>
          <a:prstGeom prst="rect">
            <a:avLst/>
          </a:prstGeom>
        </p:spPr>
        <p:style>
          <a:lnRef idx="1">
            <a:schemeClr val="accent4"/>
          </a:lnRef>
          <a:fillRef idx="2">
            <a:schemeClr val="accent4"/>
          </a:fillRef>
          <a:effectRef idx="1">
            <a:schemeClr val="accent4"/>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How to start deciding what statistical test to use – the importance of:</a:t>
            </a:r>
          </a:p>
          <a:p>
            <a:pPr lvl="1"/>
            <a:r>
              <a:rPr lang="en-GB" sz="2200" dirty="0">
                <a:solidFill>
                  <a:schemeClr val="bg1">
                    <a:lumMod val="50000"/>
                  </a:schemeClr>
                </a:solidFill>
              </a:rPr>
              <a:t>Your question</a:t>
            </a:r>
          </a:p>
          <a:p>
            <a:pPr lvl="1"/>
            <a:r>
              <a:rPr lang="en-GB" sz="2200" dirty="0">
                <a:solidFill>
                  <a:schemeClr val="bg1">
                    <a:lumMod val="50000"/>
                  </a:schemeClr>
                </a:solidFill>
              </a:rPr>
              <a:t>Your data types</a:t>
            </a:r>
          </a:p>
          <a:p>
            <a:pPr lvl="1"/>
            <a:r>
              <a:rPr lang="en-GB" sz="2200" dirty="0">
                <a:solidFill>
                  <a:schemeClr val="bg1">
                    <a:lumMod val="50000"/>
                  </a:schemeClr>
                </a:solidFill>
              </a:rPr>
              <a:t>Specific details about your data set</a:t>
            </a:r>
          </a:p>
        </p:txBody>
      </p:sp>
      <p:sp>
        <p:nvSpPr>
          <p:cNvPr id="9" name="Content Placeholder 2">
            <a:extLst>
              <a:ext uri="{FF2B5EF4-FFF2-40B4-BE49-F238E27FC236}">
                <a16:creationId xmlns:a16="http://schemas.microsoft.com/office/drawing/2014/main" id="{AB75D022-78AA-73F3-1DBB-DDB682925A8E}"/>
              </a:ext>
            </a:extLst>
          </p:cNvPr>
          <p:cNvSpPr txBox="1">
            <a:spLocks/>
          </p:cNvSpPr>
          <p:nvPr/>
        </p:nvSpPr>
        <p:spPr>
          <a:xfrm>
            <a:off x="5067837" y="4854854"/>
            <a:ext cx="6578600" cy="1625149"/>
          </a:xfrm>
          <a:prstGeom prst="rect">
            <a:avLst/>
          </a:prstGeom>
        </p:spPr>
        <p:style>
          <a:lnRef idx="1">
            <a:schemeClr val="accent6"/>
          </a:lnRef>
          <a:fillRef idx="2">
            <a:schemeClr val="accent6"/>
          </a:fillRef>
          <a:effectRef idx="1">
            <a:schemeClr val="accent6"/>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An introduction to some of the main ideas behind the statistical tests you’re likely to use</a:t>
            </a:r>
          </a:p>
          <a:p>
            <a:r>
              <a:rPr lang="en-GB" sz="2200" dirty="0">
                <a:solidFill>
                  <a:schemeClr val="bg1">
                    <a:lumMod val="50000"/>
                  </a:schemeClr>
                </a:solidFill>
              </a:rPr>
              <a:t>Features of some commonly used statistical tests</a:t>
            </a:r>
          </a:p>
          <a:p>
            <a:r>
              <a:rPr lang="en-GB" sz="2200" dirty="0">
                <a:solidFill>
                  <a:schemeClr val="bg1">
                    <a:lumMod val="50000"/>
                  </a:schemeClr>
                </a:solidFill>
              </a:rPr>
              <a:t>Packages for carrying out statistical tests  </a:t>
            </a:r>
          </a:p>
          <a:p>
            <a:pPr lvl="1"/>
            <a:endParaRPr lang="en-GB" sz="2200" dirty="0"/>
          </a:p>
        </p:txBody>
      </p:sp>
    </p:spTree>
    <p:extLst>
      <p:ext uri="{BB962C8B-B14F-4D97-AF65-F5344CB8AC3E}">
        <p14:creationId xmlns:p14="http://schemas.microsoft.com/office/powerpoint/2010/main" val="15748579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9457481"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Which statistical test?</a:t>
            </a:r>
            <a:br>
              <a:rPr lang="en-GB" sz="4000" b="1" dirty="0">
                <a:latin typeface="+mn-lt"/>
              </a:rPr>
            </a:br>
            <a:r>
              <a:rPr lang="en-GB" sz="4000" b="1" dirty="0">
                <a:latin typeface="+mn-lt"/>
              </a:rPr>
              <a:t>- </a:t>
            </a:r>
            <a:r>
              <a:rPr lang="en-GB" sz="3700" b="1" dirty="0">
                <a:latin typeface="+mn-lt"/>
              </a:rPr>
              <a:t>plot your data to help think all of this through</a:t>
            </a:r>
          </a:p>
        </p:txBody>
      </p:sp>
      <p:pic>
        <p:nvPicPr>
          <p:cNvPr id="1026" name="Picture 2" descr="Illustrations by Catherine Madde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379" y="1522005"/>
            <a:ext cx="10578583" cy="533599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0180958" y="2974356"/>
            <a:ext cx="1851950" cy="181588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sz="1400" dirty="0"/>
              <a:t>Illustrations by Catherine Madden, taken from </a:t>
            </a:r>
            <a:r>
              <a:rPr lang="en-GB" sz="1400" dirty="0">
                <a:hlinkClick r:id="rId3"/>
              </a:rPr>
              <a:t>https://www.storytellingwithdata.com/blog/2021/4/6/how-do-i-know-which-graph-to-use</a:t>
            </a:r>
            <a:r>
              <a:rPr lang="en-GB" sz="1400" dirty="0"/>
              <a:t> </a:t>
            </a:r>
          </a:p>
        </p:txBody>
      </p:sp>
    </p:spTree>
    <p:extLst>
      <p:ext uri="{BB962C8B-B14F-4D97-AF65-F5344CB8AC3E}">
        <p14:creationId xmlns:p14="http://schemas.microsoft.com/office/powerpoint/2010/main" val="22802512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9457481"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Which statistical test?</a:t>
            </a:r>
            <a:br>
              <a:rPr lang="en-GB" sz="4000" b="1" dirty="0">
                <a:latin typeface="+mn-lt"/>
              </a:rPr>
            </a:br>
            <a:r>
              <a:rPr lang="en-GB" sz="4000" b="1" dirty="0">
                <a:latin typeface="+mn-lt"/>
              </a:rPr>
              <a:t>- </a:t>
            </a:r>
            <a:r>
              <a:rPr lang="en-GB" sz="3700" b="1" dirty="0">
                <a:latin typeface="+mn-lt"/>
              </a:rPr>
              <a:t>plot your data to help think all of this through</a:t>
            </a:r>
          </a:p>
        </p:txBody>
      </p:sp>
      <p:sp>
        <p:nvSpPr>
          <p:cNvPr id="2" name="Content Placeholder 1"/>
          <p:cNvSpPr>
            <a:spLocks noGrp="1"/>
          </p:cNvSpPr>
          <p:nvPr>
            <p:ph idx="1"/>
          </p:nvPr>
        </p:nvSpPr>
        <p:spPr>
          <a:xfrm>
            <a:off x="5173981" y="1825624"/>
            <a:ext cx="6844488" cy="4727575"/>
          </a:xfrm>
        </p:spPr>
        <p:style>
          <a:lnRef idx="1">
            <a:schemeClr val="accent4"/>
          </a:lnRef>
          <a:fillRef idx="2">
            <a:schemeClr val="accent4"/>
          </a:fillRef>
          <a:effectRef idx="1">
            <a:schemeClr val="accent4"/>
          </a:effectRef>
          <a:fontRef idx="minor">
            <a:schemeClr val="dk1"/>
          </a:fontRef>
        </p:style>
        <p:txBody>
          <a:bodyPr>
            <a:noAutofit/>
          </a:bodyPr>
          <a:lstStyle/>
          <a:p>
            <a:pPr marL="0" indent="0">
              <a:buNone/>
            </a:pPr>
            <a:r>
              <a:rPr lang="en-GB" sz="2400" b="1" dirty="0">
                <a:solidFill>
                  <a:schemeClr val="tx1"/>
                </a:solidFill>
                <a:sym typeface="Wingdings" panose="05000000000000000000" pitchFamily="2" charset="2"/>
              </a:rPr>
              <a:t>Features you should consider adding to plots:</a:t>
            </a:r>
          </a:p>
          <a:p>
            <a:r>
              <a:rPr lang="en-GB" sz="2000" b="1" i="1" dirty="0">
                <a:solidFill>
                  <a:schemeClr val="tx1"/>
                </a:solidFill>
                <a:sym typeface="Wingdings" panose="05000000000000000000" pitchFamily="2" charset="2"/>
              </a:rPr>
              <a:t>Error bars </a:t>
            </a:r>
            <a:r>
              <a:rPr lang="en-GB" sz="2000" dirty="0">
                <a:solidFill>
                  <a:schemeClr val="tx1"/>
                </a:solidFill>
                <a:sym typeface="Wingdings" panose="05000000000000000000" pitchFamily="2" charset="2"/>
              </a:rPr>
              <a:t>– added to plots where points/bars represent summaries (often means) of multiple values, and so it is helpful to show the variability of the data behind that value. Need to state clearly which type of variability measure is shown, e.g. standard deviation, standard error of the mean, or confidence interval</a:t>
            </a:r>
          </a:p>
          <a:p>
            <a:pPr lvl="1"/>
            <a:r>
              <a:rPr lang="en-GB" sz="2000" dirty="0">
                <a:solidFill>
                  <a:schemeClr val="tx1"/>
                </a:solidFill>
                <a:sym typeface="Wingdings" panose="05000000000000000000" pitchFamily="2" charset="2"/>
              </a:rPr>
              <a:t>Sometimes raw data points are shown in the background too/instead</a:t>
            </a:r>
          </a:p>
          <a:p>
            <a:r>
              <a:rPr lang="en-GB" sz="2000" b="1" i="1" dirty="0">
                <a:solidFill>
                  <a:schemeClr val="tx1"/>
                </a:solidFill>
                <a:sym typeface="Wingdings" panose="05000000000000000000" pitchFamily="2" charset="2"/>
              </a:rPr>
              <a:t>Regression line (line of best fit) </a:t>
            </a:r>
            <a:r>
              <a:rPr lang="en-GB" sz="2000" dirty="0">
                <a:solidFill>
                  <a:schemeClr val="tx1"/>
                </a:solidFill>
                <a:sym typeface="Wingdings" panose="05000000000000000000" pitchFamily="2" charset="2"/>
              </a:rPr>
              <a:t>– for scatterplots. Often a straight line, but can be quadratic, exponential, logistic etc. </a:t>
            </a:r>
          </a:p>
          <a:p>
            <a:r>
              <a:rPr lang="en-GB" sz="2000" b="1" i="1" dirty="0">
                <a:solidFill>
                  <a:schemeClr val="tx1"/>
                </a:solidFill>
                <a:sym typeface="Wingdings" panose="05000000000000000000" pitchFamily="2" charset="2"/>
              </a:rPr>
              <a:t>Trend line </a:t>
            </a:r>
            <a:r>
              <a:rPr lang="en-GB" sz="2000" dirty="0">
                <a:solidFill>
                  <a:schemeClr val="tx1"/>
                </a:solidFill>
                <a:sym typeface="Wingdings" panose="05000000000000000000" pitchFamily="2" charset="2"/>
              </a:rPr>
              <a:t>– for time series data. Points at successive time intervals are joined with straight lines. Only join points on this type of graph where there is non-independence between points. Don’t join independent points on scatterplots.</a:t>
            </a:r>
          </a:p>
        </p:txBody>
      </p:sp>
      <p:pic>
        <p:nvPicPr>
          <p:cNvPr id="6" name="Picture 5"/>
          <p:cNvPicPr>
            <a:picLocks noChangeAspect="1"/>
          </p:cNvPicPr>
          <p:nvPr/>
        </p:nvPicPr>
        <p:blipFill rotWithShape="1">
          <a:blip r:embed="rId2"/>
          <a:srcRect l="35756" t="26528" r="44987" b="33450"/>
          <a:stretch/>
        </p:blipFill>
        <p:spPr>
          <a:xfrm>
            <a:off x="434868" y="1776751"/>
            <a:ext cx="4363047" cy="3643484"/>
          </a:xfrm>
          <a:prstGeom prst="rect">
            <a:avLst/>
          </a:prstGeom>
        </p:spPr>
      </p:pic>
      <p:sp>
        <p:nvSpPr>
          <p:cNvPr id="7" name="TextBox 6"/>
          <p:cNvSpPr txBox="1"/>
          <p:nvPr/>
        </p:nvSpPr>
        <p:spPr>
          <a:xfrm>
            <a:off x="173531" y="6136064"/>
            <a:ext cx="3432979" cy="584775"/>
          </a:xfrm>
          <a:prstGeom prst="rect">
            <a:avLst/>
          </a:prstGeom>
          <a:noFill/>
        </p:spPr>
        <p:txBody>
          <a:bodyPr wrap="square" rtlCol="0">
            <a:spAutoFit/>
          </a:bodyPr>
          <a:lstStyle/>
          <a:p>
            <a:r>
              <a:rPr lang="en-GB" sz="1600" dirty="0">
                <a:hlinkClick r:id="rId3"/>
              </a:rPr>
              <a:t>https://datavizcatalogue.com/methods/error_bars.html</a:t>
            </a:r>
            <a:r>
              <a:rPr lang="en-GB" sz="1600" dirty="0"/>
              <a:t> </a:t>
            </a:r>
          </a:p>
        </p:txBody>
      </p:sp>
      <p:sp>
        <p:nvSpPr>
          <p:cNvPr id="8" name="Rectangle 7"/>
          <p:cNvSpPr/>
          <p:nvPr/>
        </p:nvSpPr>
        <p:spPr>
          <a:xfrm>
            <a:off x="2616391" y="3652395"/>
            <a:ext cx="2100917" cy="166116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p:cNvSpPr/>
          <p:nvPr/>
        </p:nvSpPr>
        <p:spPr>
          <a:xfrm>
            <a:off x="515474" y="1883993"/>
            <a:ext cx="2100917" cy="166116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234490" y="5443401"/>
            <a:ext cx="4939490" cy="646331"/>
          </a:xfrm>
          <a:prstGeom prst="rect">
            <a:avLst/>
          </a:prstGeom>
          <a:noFill/>
          <a:ln>
            <a:noFill/>
          </a:ln>
        </p:spPr>
        <p:txBody>
          <a:bodyPr wrap="square" rtlCol="0">
            <a:spAutoFit/>
          </a:bodyPr>
          <a:lstStyle/>
          <a:p>
            <a:pPr algn="r"/>
            <a:r>
              <a:rPr lang="en-GB" dirty="0">
                <a:solidFill>
                  <a:srgbClr val="FF0000"/>
                </a:solidFill>
              </a:rPr>
              <a:t>E.g. line graph showing monthly rainfall at the same site during a year = use trend line</a:t>
            </a:r>
          </a:p>
        </p:txBody>
      </p:sp>
      <p:sp>
        <p:nvSpPr>
          <p:cNvPr id="11" name="TextBox 10"/>
          <p:cNvSpPr txBox="1"/>
          <p:nvPr/>
        </p:nvSpPr>
        <p:spPr>
          <a:xfrm>
            <a:off x="176024" y="1433126"/>
            <a:ext cx="6981650" cy="369332"/>
          </a:xfrm>
          <a:prstGeom prst="rect">
            <a:avLst/>
          </a:prstGeom>
          <a:noFill/>
          <a:ln>
            <a:noFill/>
          </a:ln>
        </p:spPr>
        <p:txBody>
          <a:bodyPr wrap="square" rtlCol="0">
            <a:spAutoFit/>
          </a:bodyPr>
          <a:lstStyle/>
          <a:p>
            <a:pPr algn="r"/>
            <a:r>
              <a:rPr lang="en-GB" dirty="0">
                <a:solidFill>
                  <a:srgbClr val="FF0000"/>
                </a:solidFill>
              </a:rPr>
              <a:t>E.g. scatterplot showing annual rainfall at different sites = no trend line</a:t>
            </a:r>
          </a:p>
        </p:txBody>
      </p:sp>
    </p:spTree>
    <p:extLst>
      <p:ext uri="{BB962C8B-B14F-4D97-AF65-F5344CB8AC3E}">
        <p14:creationId xmlns:p14="http://schemas.microsoft.com/office/powerpoint/2010/main" val="1752876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07" y="133632"/>
            <a:ext cx="9457481" cy="1325563"/>
          </a:xfrm>
        </p:spPr>
        <p:txBody>
          <a:bodyPr>
            <a:normAutofit/>
          </a:bodyPr>
          <a:lstStyle/>
          <a:p>
            <a:r>
              <a:rPr lang="en-GB" sz="4000" b="1" dirty="0">
                <a:latin typeface="+mn-lt"/>
              </a:rPr>
              <a:t>Which statistical test?</a:t>
            </a:r>
            <a:br>
              <a:rPr lang="en-GB" sz="4000" b="1" dirty="0">
                <a:latin typeface="+mn-lt"/>
              </a:rPr>
            </a:br>
            <a:r>
              <a:rPr lang="en-GB" sz="4000" b="1" dirty="0">
                <a:latin typeface="+mn-lt"/>
              </a:rPr>
              <a:t>– </a:t>
            </a:r>
            <a:r>
              <a:rPr lang="en-GB" sz="3600" b="1" dirty="0">
                <a:latin typeface="+mn-lt"/>
              </a:rPr>
              <a:t>it depends on your question</a:t>
            </a:r>
            <a:endParaRPr lang="en-GB" sz="4000" b="1" dirty="0">
              <a:latin typeface="+mn-lt"/>
            </a:endParaRPr>
          </a:p>
        </p:txBody>
      </p:sp>
      <p:sp>
        <p:nvSpPr>
          <p:cNvPr id="4" name="Content Placeholder 3"/>
          <p:cNvSpPr>
            <a:spLocks noGrp="1"/>
          </p:cNvSpPr>
          <p:nvPr>
            <p:ph idx="1"/>
          </p:nvPr>
        </p:nvSpPr>
        <p:spPr>
          <a:xfrm>
            <a:off x="3327722" y="1676542"/>
            <a:ext cx="3596950" cy="2406943"/>
          </a:xfrm>
        </p:spPr>
        <p:style>
          <a:lnRef idx="1">
            <a:schemeClr val="accent4"/>
          </a:lnRef>
          <a:fillRef idx="2">
            <a:schemeClr val="accent4"/>
          </a:fillRef>
          <a:effectRef idx="1">
            <a:schemeClr val="accent4"/>
          </a:effectRef>
          <a:fontRef idx="minor">
            <a:schemeClr val="dk1"/>
          </a:fontRef>
        </p:style>
        <p:txBody>
          <a:bodyPr>
            <a:noAutofit/>
          </a:bodyPr>
          <a:lstStyle/>
          <a:p>
            <a:pPr marL="0" indent="0">
              <a:buNone/>
            </a:pPr>
            <a:r>
              <a:rPr lang="en-GB" sz="1800" b="1" i="1" dirty="0"/>
              <a:t>1) For describing data sets:</a:t>
            </a:r>
          </a:p>
          <a:p>
            <a:r>
              <a:rPr lang="en-GB" sz="1800" b="1" i="1" dirty="0"/>
              <a:t>Descriptive statistics </a:t>
            </a:r>
            <a:r>
              <a:rPr lang="en-GB" sz="1800" dirty="0"/>
              <a:t>= Used to summarise data sets.</a:t>
            </a:r>
          </a:p>
          <a:p>
            <a:r>
              <a:rPr lang="en-GB" sz="1800" dirty="0"/>
              <a:t>e.g. central tendency – mean, median, </a:t>
            </a:r>
            <a:r>
              <a:rPr lang="en-GB" sz="1800" dirty="0" err="1"/>
              <a:t>etc</a:t>
            </a:r>
            <a:r>
              <a:rPr lang="en-GB" sz="1800" dirty="0"/>
              <a:t>)</a:t>
            </a:r>
          </a:p>
          <a:p>
            <a:r>
              <a:rPr lang="en-GB" sz="1800" dirty="0"/>
              <a:t>indication of the spread of those values (dispersion – range, variance, standard deviation)</a:t>
            </a:r>
          </a:p>
        </p:txBody>
      </p:sp>
      <p:sp>
        <p:nvSpPr>
          <p:cNvPr id="3" name="TextBox 2"/>
          <p:cNvSpPr txBox="1"/>
          <p:nvPr/>
        </p:nvSpPr>
        <p:spPr>
          <a:xfrm>
            <a:off x="7160864" y="1676542"/>
            <a:ext cx="4786725" cy="486287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b="1" i="1" dirty="0"/>
              <a:t>2) For hypothesis testing:</a:t>
            </a:r>
          </a:p>
          <a:p>
            <a:endParaRPr lang="en-GB" b="1" i="1" dirty="0"/>
          </a:p>
          <a:p>
            <a:pPr marL="342900" indent="-342900">
              <a:buFont typeface="Arial" panose="020B0604020202020204" pitchFamily="34" charset="0"/>
              <a:buChar char="•"/>
            </a:pPr>
            <a:r>
              <a:rPr lang="en-GB" b="1" i="1" dirty="0"/>
              <a:t>Tests of difference </a:t>
            </a:r>
            <a:r>
              <a:rPr lang="en-GB" dirty="0"/>
              <a:t>= Used to test whether one group is different from another, or different from expected</a:t>
            </a:r>
          </a:p>
          <a:p>
            <a:endParaRPr lang="en-GB" dirty="0"/>
          </a:p>
          <a:p>
            <a:pPr marL="342900" indent="-342900">
              <a:buFont typeface="Arial" panose="020B0604020202020204" pitchFamily="34" charset="0"/>
              <a:buChar char="•"/>
            </a:pPr>
            <a:r>
              <a:rPr lang="en-GB" b="1" i="1" dirty="0"/>
              <a:t>Tests of relationships </a:t>
            </a:r>
            <a:r>
              <a:rPr lang="en-GB" dirty="0"/>
              <a:t>= Used to test whether there is an association between one variable and another</a:t>
            </a:r>
          </a:p>
          <a:p>
            <a:pPr marL="800100" lvl="1" indent="-342900">
              <a:buFont typeface="Arial" panose="020B0604020202020204" pitchFamily="34" charset="0"/>
              <a:buChar char="•"/>
            </a:pPr>
            <a:r>
              <a:rPr lang="en-GB" b="1" i="1" dirty="0"/>
              <a:t>Correlation</a:t>
            </a:r>
            <a:r>
              <a:rPr lang="en-GB" dirty="0"/>
              <a:t> = no assumption of causation</a:t>
            </a:r>
          </a:p>
          <a:p>
            <a:pPr marL="800100" lvl="1" indent="-342900">
              <a:buFont typeface="Arial" panose="020B0604020202020204" pitchFamily="34" charset="0"/>
              <a:buChar char="•"/>
            </a:pPr>
            <a:r>
              <a:rPr lang="en-GB" b="1" i="1" dirty="0"/>
              <a:t>Regression</a:t>
            </a:r>
            <a:r>
              <a:rPr lang="en-GB" dirty="0"/>
              <a:t> = cause-effect relationship is implied – there is a biological explanation for the linkage between them</a:t>
            </a:r>
            <a:endParaRPr lang="en-GB" sz="2000" dirty="0"/>
          </a:p>
          <a:p>
            <a:pPr lvl="2"/>
            <a:endParaRPr lang="en-GB" sz="2000" dirty="0"/>
          </a:p>
          <a:p>
            <a:pPr lvl="2"/>
            <a:endParaRPr lang="en-GB" sz="2000" dirty="0"/>
          </a:p>
        </p:txBody>
      </p:sp>
      <p:sp>
        <p:nvSpPr>
          <p:cNvPr id="5" name="Content Placeholder 3"/>
          <p:cNvSpPr txBox="1">
            <a:spLocks/>
          </p:cNvSpPr>
          <p:nvPr/>
        </p:nvSpPr>
        <p:spPr>
          <a:xfrm>
            <a:off x="3327722" y="4240060"/>
            <a:ext cx="3596951" cy="2439704"/>
          </a:xfrm>
          <a:prstGeom prst="rect">
            <a:avLst/>
          </a:prstGeom>
        </p:spPr>
        <p:style>
          <a:lnRef idx="1">
            <a:schemeClr val="accent4"/>
          </a:lnRef>
          <a:fillRef idx="2">
            <a:schemeClr val="accent4"/>
          </a:fillRef>
          <a:effectRef idx="1">
            <a:schemeClr val="accent4"/>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GB" sz="1800" b="1" i="1" dirty="0"/>
              <a:t>3) For data investigation:</a:t>
            </a:r>
          </a:p>
          <a:p>
            <a:r>
              <a:rPr lang="en-GB" sz="1800" b="1" i="1" dirty="0"/>
              <a:t>Exploratory data analysis methods </a:t>
            </a:r>
            <a:r>
              <a:rPr lang="en-GB" sz="1800" dirty="0"/>
              <a:t>= to understand data further, and explore large data sets, or understand the spread of data further</a:t>
            </a:r>
          </a:p>
          <a:p>
            <a:pPr lvl="1"/>
            <a:r>
              <a:rPr lang="en-GB" sz="1800" dirty="0"/>
              <a:t>E.g. visualisation methods such as ordination </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9757" y="4240060"/>
            <a:ext cx="2225315" cy="2225315"/>
          </a:xfrm>
          <a:prstGeom prst="rect">
            <a:avLst/>
          </a:prstGeom>
        </p:spPr>
      </p:pic>
      <p:sp>
        <p:nvSpPr>
          <p:cNvPr id="7" name="Rectangle 6"/>
          <p:cNvSpPr/>
          <p:nvPr/>
        </p:nvSpPr>
        <p:spPr>
          <a:xfrm>
            <a:off x="7002049" y="1530626"/>
            <a:ext cx="5104356" cy="514913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p:cNvSpPr txBox="1"/>
          <p:nvPr/>
        </p:nvSpPr>
        <p:spPr>
          <a:xfrm>
            <a:off x="239601" y="1706151"/>
            <a:ext cx="2579658" cy="141577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sz="1600" b="1" dirty="0">
                <a:solidFill>
                  <a:schemeClr val="tx1"/>
                </a:solidFill>
              </a:rPr>
              <a:t>Key factors to consider:</a:t>
            </a:r>
          </a:p>
          <a:p>
            <a:pPr marL="742950" lvl="1" indent="-285750">
              <a:buFont typeface="Arial" panose="020B0604020202020204" pitchFamily="34" charset="0"/>
              <a:buChar char="•"/>
            </a:pPr>
            <a:r>
              <a:rPr lang="en-GB" sz="1400" dirty="0">
                <a:solidFill>
                  <a:schemeClr val="tx1"/>
                </a:solidFill>
              </a:rPr>
              <a:t>Your question</a:t>
            </a:r>
          </a:p>
          <a:p>
            <a:pPr marL="742950" lvl="1" indent="-285750">
              <a:buFont typeface="Arial" panose="020B0604020202020204" pitchFamily="34" charset="0"/>
              <a:buChar char="•"/>
            </a:pPr>
            <a:r>
              <a:rPr lang="en-GB" sz="1400" dirty="0">
                <a:solidFill>
                  <a:schemeClr val="bg1">
                    <a:lumMod val="50000"/>
                  </a:schemeClr>
                </a:solidFill>
              </a:rPr>
              <a:t>Your basic types of data</a:t>
            </a:r>
          </a:p>
          <a:p>
            <a:pPr marL="742950" lvl="1" indent="-285750">
              <a:buFont typeface="Arial" panose="020B0604020202020204" pitchFamily="34" charset="0"/>
              <a:buChar char="•"/>
            </a:pPr>
            <a:r>
              <a:rPr lang="en-GB" sz="1400" dirty="0">
                <a:solidFill>
                  <a:schemeClr val="bg1">
                    <a:lumMod val="50000"/>
                  </a:schemeClr>
                </a:solidFill>
              </a:rPr>
              <a:t>More specific details about your data set</a:t>
            </a:r>
          </a:p>
        </p:txBody>
      </p:sp>
    </p:spTree>
    <p:extLst>
      <p:ext uri="{BB962C8B-B14F-4D97-AF65-F5344CB8AC3E}">
        <p14:creationId xmlns:p14="http://schemas.microsoft.com/office/powerpoint/2010/main" val="579548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3" grpId="0" animBg="1"/>
      <p:bldP spid="5" grpId="0" animBg="1"/>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07" y="133632"/>
            <a:ext cx="9457481" cy="1325563"/>
          </a:xfrm>
        </p:spPr>
        <p:txBody>
          <a:bodyPr>
            <a:normAutofit fontScale="90000"/>
          </a:bodyPr>
          <a:lstStyle/>
          <a:p>
            <a:r>
              <a:rPr lang="en-GB" b="1" dirty="0">
                <a:latin typeface="+mn-lt"/>
              </a:rPr>
              <a:t>Which statistical test?</a:t>
            </a:r>
            <a:br>
              <a:rPr lang="en-GB" sz="4000" b="1" dirty="0">
                <a:latin typeface="+mn-lt"/>
              </a:rPr>
            </a:br>
            <a:r>
              <a:rPr lang="en-GB" sz="4000" b="1" dirty="0">
                <a:latin typeface="+mn-lt"/>
              </a:rPr>
              <a:t>- it depends on your types of observations/data</a:t>
            </a:r>
          </a:p>
        </p:txBody>
      </p:sp>
      <p:sp>
        <p:nvSpPr>
          <p:cNvPr id="4" name="Content Placeholder 3"/>
          <p:cNvSpPr>
            <a:spLocks noGrp="1"/>
          </p:cNvSpPr>
          <p:nvPr>
            <p:ph idx="1"/>
          </p:nvPr>
        </p:nvSpPr>
        <p:spPr>
          <a:xfrm>
            <a:off x="3197136" y="1706151"/>
            <a:ext cx="8766857" cy="3814973"/>
          </a:xfrm>
        </p:spPr>
        <p:style>
          <a:lnRef idx="1">
            <a:schemeClr val="accent4"/>
          </a:lnRef>
          <a:fillRef idx="2">
            <a:schemeClr val="accent4"/>
          </a:fillRef>
          <a:effectRef idx="1">
            <a:schemeClr val="accent4"/>
          </a:effectRef>
          <a:fontRef idx="minor">
            <a:schemeClr val="dk1"/>
          </a:fontRef>
        </p:style>
        <p:txBody>
          <a:bodyPr>
            <a:normAutofit/>
          </a:bodyPr>
          <a:lstStyle/>
          <a:p>
            <a:r>
              <a:rPr lang="en-GB" sz="2400" b="1" i="1" dirty="0"/>
              <a:t>Numeric variables </a:t>
            </a:r>
            <a:r>
              <a:rPr lang="en-GB" sz="2400" dirty="0"/>
              <a:t>= quantitative variables</a:t>
            </a:r>
          </a:p>
          <a:p>
            <a:pPr lvl="1"/>
            <a:r>
              <a:rPr lang="en-GB" sz="2000" b="1" i="1" dirty="0"/>
              <a:t>Continuous </a:t>
            </a:r>
          </a:p>
          <a:p>
            <a:pPr lvl="1"/>
            <a:r>
              <a:rPr lang="en-GB" sz="2000" b="1" i="1" dirty="0"/>
              <a:t>Discrete</a:t>
            </a:r>
            <a:r>
              <a:rPr lang="en-GB" sz="2000" dirty="0"/>
              <a:t> </a:t>
            </a:r>
          </a:p>
          <a:p>
            <a:r>
              <a:rPr lang="en-GB" sz="2400" b="1" i="1" dirty="0"/>
              <a:t>Categorical variables</a:t>
            </a:r>
            <a:r>
              <a:rPr lang="en-GB" sz="2400" dirty="0"/>
              <a:t> = qualitative variables, that describe a characteristic of a data unit, i.e. what type, or which category.   </a:t>
            </a:r>
          </a:p>
          <a:p>
            <a:pPr lvl="1"/>
            <a:r>
              <a:rPr lang="en-GB" sz="2000" b="1" i="1" dirty="0"/>
              <a:t>Ordinal</a:t>
            </a:r>
            <a:r>
              <a:rPr lang="en-GB" sz="2000" dirty="0"/>
              <a:t> </a:t>
            </a:r>
          </a:p>
          <a:p>
            <a:pPr lvl="1"/>
            <a:r>
              <a:rPr lang="en-GB" sz="2000" b="1" i="1" dirty="0"/>
              <a:t>Nominal</a:t>
            </a:r>
          </a:p>
          <a:p>
            <a:pPr lvl="1"/>
            <a:endParaRPr lang="en-GB" sz="2000" b="1" i="1" dirty="0"/>
          </a:p>
          <a:p>
            <a:r>
              <a:rPr lang="en-GB" sz="2400" b="1" i="1" dirty="0"/>
              <a:t>Predictor vs. response variables / Independent vs. dependent variables</a:t>
            </a:r>
            <a:endParaRPr lang="en-GB" sz="2400"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0407" y="4285092"/>
            <a:ext cx="2360425" cy="2360425"/>
          </a:xfrm>
          <a:prstGeom prst="rect">
            <a:avLst/>
          </a:prstGeom>
        </p:spPr>
      </p:pic>
      <p:sp>
        <p:nvSpPr>
          <p:cNvPr id="6" name="TextBox 5"/>
          <p:cNvSpPr txBox="1"/>
          <p:nvPr/>
        </p:nvSpPr>
        <p:spPr>
          <a:xfrm>
            <a:off x="239601" y="1706151"/>
            <a:ext cx="2579658" cy="141577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sz="1600" b="1" dirty="0">
                <a:solidFill>
                  <a:schemeClr val="tx1"/>
                </a:solidFill>
              </a:rPr>
              <a:t>Key factors to consider:</a:t>
            </a:r>
          </a:p>
          <a:p>
            <a:pPr marL="742950" lvl="1" indent="-285750">
              <a:buFont typeface="Arial" panose="020B0604020202020204" pitchFamily="34" charset="0"/>
              <a:buChar char="•"/>
            </a:pPr>
            <a:r>
              <a:rPr lang="en-GB" sz="1400" dirty="0">
                <a:solidFill>
                  <a:schemeClr val="bg1">
                    <a:lumMod val="50000"/>
                  </a:schemeClr>
                </a:solidFill>
              </a:rPr>
              <a:t>Your question</a:t>
            </a:r>
          </a:p>
          <a:p>
            <a:pPr marL="742950" lvl="1" indent="-285750">
              <a:buFont typeface="Arial" panose="020B0604020202020204" pitchFamily="34" charset="0"/>
              <a:buChar char="•"/>
            </a:pPr>
            <a:r>
              <a:rPr lang="en-GB" sz="1400" dirty="0">
                <a:solidFill>
                  <a:schemeClr val="tx1"/>
                </a:solidFill>
              </a:rPr>
              <a:t>Your basic types of data</a:t>
            </a:r>
          </a:p>
          <a:p>
            <a:pPr marL="742950" lvl="1" indent="-285750">
              <a:buFont typeface="Arial" panose="020B0604020202020204" pitchFamily="34" charset="0"/>
              <a:buChar char="•"/>
            </a:pPr>
            <a:r>
              <a:rPr lang="en-GB" sz="1400" dirty="0">
                <a:solidFill>
                  <a:schemeClr val="bg1">
                    <a:lumMod val="50000"/>
                  </a:schemeClr>
                </a:solidFill>
              </a:rPr>
              <a:t>More specific details about your data set</a:t>
            </a:r>
          </a:p>
        </p:txBody>
      </p:sp>
    </p:spTree>
    <p:extLst>
      <p:ext uri="{BB962C8B-B14F-4D97-AF65-F5344CB8AC3E}">
        <p14:creationId xmlns:p14="http://schemas.microsoft.com/office/powerpoint/2010/main" val="12237959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175348" y="1706151"/>
            <a:ext cx="8837006" cy="4991100"/>
          </a:xfrm>
        </p:spPr>
        <p:style>
          <a:lnRef idx="1">
            <a:schemeClr val="accent4"/>
          </a:lnRef>
          <a:fillRef idx="2">
            <a:schemeClr val="accent4"/>
          </a:fillRef>
          <a:effectRef idx="1">
            <a:schemeClr val="accent4"/>
          </a:effectRef>
          <a:fontRef idx="minor">
            <a:schemeClr val="dk1"/>
          </a:fontRef>
        </p:style>
        <p:txBody>
          <a:bodyPr>
            <a:noAutofit/>
          </a:bodyPr>
          <a:lstStyle/>
          <a:p>
            <a:r>
              <a:rPr lang="en-GB" sz="2000" b="1" dirty="0">
                <a:solidFill>
                  <a:schemeClr val="tx1"/>
                </a:solidFill>
              </a:rPr>
              <a:t>“Checking assumptions” </a:t>
            </a:r>
            <a:r>
              <a:rPr lang="en-GB" sz="2000" dirty="0">
                <a:solidFill>
                  <a:schemeClr val="tx1"/>
                </a:solidFill>
              </a:rPr>
              <a:t>– do your data meet the requirements/have the assumed set of qualities for conducting a particular statistical test (i.e. for applying a particular model)?</a:t>
            </a:r>
          </a:p>
          <a:p>
            <a:r>
              <a:rPr lang="en-GB" sz="2000" b="1" dirty="0">
                <a:solidFill>
                  <a:schemeClr val="tx1"/>
                </a:solidFill>
              </a:rPr>
              <a:t>Some example assumptions of tests that you might encounter</a:t>
            </a:r>
            <a:endParaRPr lang="en-GB" sz="2000" dirty="0">
              <a:solidFill>
                <a:schemeClr val="tx1"/>
              </a:solidFill>
            </a:endParaRPr>
          </a:p>
          <a:p>
            <a:pPr lvl="1"/>
            <a:r>
              <a:rPr lang="en-GB" sz="2000" b="1" i="1" dirty="0">
                <a:solidFill>
                  <a:schemeClr val="tx1"/>
                </a:solidFill>
              </a:rPr>
              <a:t>Independence of observations</a:t>
            </a:r>
            <a:r>
              <a:rPr lang="en-GB" sz="2000" dirty="0">
                <a:solidFill>
                  <a:schemeClr val="tx1"/>
                </a:solidFill>
              </a:rPr>
              <a:t> – your measurements are true independent replicates, rather than repeated measures of the same individual or location</a:t>
            </a:r>
          </a:p>
          <a:p>
            <a:pPr lvl="1"/>
            <a:r>
              <a:rPr lang="en-GB" sz="2000" b="1" i="1" dirty="0">
                <a:solidFill>
                  <a:schemeClr val="tx1"/>
                </a:solidFill>
              </a:rPr>
              <a:t>Continuous data are normally distributed </a:t>
            </a:r>
            <a:r>
              <a:rPr lang="en-GB" sz="2000" dirty="0">
                <a:solidFill>
                  <a:schemeClr val="tx1"/>
                </a:solidFill>
              </a:rPr>
              <a:t>– when you plot your data their distribution approximates a bell-shaped curve, with most of the observations having a middling value, and very few values that are very low and very high</a:t>
            </a:r>
          </a:p>
          <a:p>
            <a:pPr lvl="1"/>
            <a:r>
              <a:rPr lang="en-GB" sz="2000" b="1" i="1" dirty="0">
                <a:solidFill>
                  <a:schemeClr val="tx1"/>
                </a:solidFill>
              </a:rPr>
              <a:t>Equal variance </a:t>
            </a:r>
            <a:r>
              <a:rPr lang="en-GB" sz="2000" dirty="0">
                <a:solidFill>
                  <a:schemeClr val="tx1"/>
                </a:solidFill>
              </a:rPr>
              <a:t>– the variability of data around the mean is the same for groups that you are comparing, or across the range of predictor values</a:t>
            </a:r>
          </a:p>
          <a:p>
            <a:pPr lvl="1"/>
            <a:r>
              <a:rPr lang="en-GB" sz="2000" b="1" i="1" dirty="0">
                <a:solidFill>
                  <a:schemeClr val="tx1"/>
                </a:solidFill>
              </a:rPr>
              <a:t>Residuals are normally distributed </a:t>
            </a:r>
            <a:r>
              <a:rPr lang="en-GB" sz="2000" dirty="0">
                <a:solidFill>
                  <a:schemeClr val="tx1"/>
                </a:solidFill>
              </a:rPr>
              <a:t>– if you plotted the difference from the mean for each data point, their distribution would be a bell-shaped curve</a:t>
            </a:r>
          </a:p>
          <a:p>
            <a:r>
              <a:rPr lang="en-GB" sz="2000" b="1" i="1" dirty="0">
                <a:solidFill>
                  <a:schemeClr val="tx1"/>
                </a:solidFill>
              </a:rPr>
              <a:t>* </a:t>
            </a:r>
            <a:r>
              <a:rPr lang="en-GB" sz="2000" b="1" i="1" dirty="0" err="1">
                <a:solidFill>
                  <a:schemeClr val="tx1"/>
                </a:solidFill>
              </a:rPr>
              <a:t>Dytham’s</a:t>
            </a:r>
            <a:r>
              <a:rPr lang="en-GB" sz="2000" b="1" i="1" dirty="0">
                <a:solidFill>
                  <a:schemeClr val="tx1"/>
                </a:solidFill>
              </a:rPr>
              <a:t> “Choosing and Using Statistics” gives a useful list of assumptions of different tests, p 282 (3</a:t>
            </a:r>
            <a:r>
              <a:rPr lang="en-GB" sz="2000" b="1" i="1" baseline="30000" dirty="0">
                <a:solidFill>
                  <a:schemeClr val="tx1"/>
                </a:solidFill>
              </a:rPr>
              <a:t>rd</a:t>
            </a:r>
            <a:r>
              <a:rPr lang="en-GB" sz="2000" b="1" i="1" dirty="0">
                <a:solidFill>
                  <a:schemeClr val="tx1"/>
                </a:solidFill>
              </a:rPr>
              <a:t> Edition) *</a:t>
            </a:r>
          </a:p>
          <a:p>
            <a:pPr lvl="2"/>
            <a:endParaRPr lang="en-GB" dirty="0">
              <a:solidFill>
                <a:srgbClr val="FF0000"/>
              </a:solidFill>
            </a:endParaRPr>
          </a:p>
          <a:p>
            <a:pPr lvl="2"/>
            <a:endParaRPr lang="en-GB" dirty="0">
              <a:solidFill>
                <a:srgbClr val="FF0000"/>
              </a:solidFill>
            </a:endParaRPr>
          </a:p>
          <a:p>
            <a:pPr lvl="1"/>
            <a:endParaRPr lang="en-GB" sz="2000" dirty="0">
              <a:solidFill>
                <a:schemeClr val="tx1"/>
              </a:solidFill>
            </a:endParaRPr>
          </a:p>
        </p:txBody>
      </p:sp>
      <p:sp>
        <p:nvSpPr>
          <p:cNvPr id="5" name="Title 1"/>
          <p:cNvSpPr>
            <a:spLocks noGrp="1"/>
          </p:cNvSpPr>
          <p:nvPr>
            <p:ph type="title"/>
          </p:nvPr>
        </p:nvSpPr>
        <p:spPr>
          <a:xfrm>
            <a:off x="560407" y="133632"/>
            <a:ext cx="9457481" cy="1325563"/>
          </a:xfrm>
        </p:spPr>
        <p:txBody>
          <a:bodyPr>
            <a:normAutofit/>
          </a:bodyPr>
          <a:lstStyle/>
          <a:p>
            <a:r>
              <a:rPr lang="en-GB" b="1" dirty="0">
                <a:latin typeface="+mn-lt"/>
              </a:rPr>
              <a:t>Which statistical test?</a:t>
            </a:r>
            <a:br>
              <a:rPr lang="en-GB" b="1" dirty="0">
                <a:latin typeface="+mn-lt"/>
              </a:rPr>
            </a:br>
            <a:r>
              <a:rPr lang="en-GB" sz="4000" b="1" dirty="0">
                <a:latin typeface="+mn-lt"/>
              </a:rPr>
              <a:t>- </a:t>
            </a:r>
            <a:r>
              <a:rPr lang="en-GB" sz="3600" b="1" dirty="0">
                <a:latin typeface="+mn-lt"/>
              </a:rPr>
              <a:t>more specific details about your data set</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4169" y="4342632"/>
            <a:ext cx="2314108" cy="2314108"/>
          </a:xfrm>
          <a:prstGeom prst="rect">
            <a:avLst/>
          </a:prstGeom>
        </p:spPr>
      </p:pic>
      <p:sp>
        <p:nvSpPr>
          <p:cNvPr id="7" name="TextBox 6"/>
          <p:cNvSpPr txBox="1"/>
          <p:nvPr/>
        </p:nvSpPr>
        <p:spPr>
          <a:xfrm>
            <a:off x="239601" y="1706151"/>
            <a:ext cx="2579658" cy="141577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sz="1600" b="1" dirty="0">
                <a:solidFill>
                  <a:schemeClr val="bg1">
                    <a:lumMod val="50000"/>
                  </a:schemeClr>
                </a:solidFill>
              </a:rPr>
              <a:t>Key factors to consider:</a:t>
            </a:r>
          </a:p>
          <a:p>
            <a:pPr marL="742950" lvl="1" indent="-285750">
              <a:buFont typeface="Arial" panose="020B0604020202020204" pitchFamily="34" charset="0"/>
              <a:buChar char="•"/>
            </a:pPr>
            <a:r>
              <a:rPr lang="en-GB" sz="1400" dirty="0">
                <a:solidFill>
                  <a:schemeClr val="bg1">
                    <a:lumMod val="50000"/>
                  </a:schemeClr>
                </a:solidFill>
              </a:rPr>
              <a:t>Your question</a:t>
            </a:r>
          </a:p>
          <a:p>
            <a:pPr marL="742950" lvl="1" indent="-285750">
              <a:buFont typeface="Arial" panose="020B0604020202020204" pitchFamily="34" charset="0"/>
              <a:buChar char="•"/>
            </a:pPr>
            <a:r>
              <a:rPr lang="en-GB" sz="1400" dirty="0">
                <a:solidFill>
                  <a:schemeClr val="bg1">
                    <a:lumMod val="50000"/>
                  </a:schemeClr>
                </a:solidFill>
              </a:rPr>
              <a:t>Your basic types of data</a:t>
            </a:r>
          </a:p>
          <a:p>
            <a:pPr marL="742950" lvl="1" indent="-285750">
              <a:buFont typeface="Arial" panose="020B0604020202020204" pitchFamily="34" charset="0"/>
              <a:buChar char="•"/>
            </a:pPr>
            <a:r>
              <a:rPr lang="en-GB" sz="1400" dirty="0"/>
              <a:t>More specific details about your data set</a:t>
            </a:r>
          </a:p>
        </p:txBody>
      </p:sp>
    </p:spTree>
    <p:extLst>
      <p:ext uri="{BB962C8B-B14F-4D97-AF65-F5344CB8AC3E}">
        <p14:creationId xmlns:p14="http://schemas.microsoft.com/office/powerpoint/2010/main" val="4029875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100192" y="1669930"/>
            <a:ext cx="8864460" cy="4991100"/>
          </a:xfrm>
        </p:spPr>
        <p:style>
          <a:lnRef idx="1">
            <a:schemeClr val="accent4"/>
          </a:lnRef>
          <a:fillRef idx="2">
            <a:schemeClr val="accent4"/>
          </a:fillRef>
          <a:effectRef idx="1">
            <a:schemeClr val="accent4"/>
          </a:effectRef>
          <a:fontRef idx="minor">
            <a:schemeClr val="dk1"/>
          </a:fontRef>
        </p:style>
        <p:txBody>
          <a:bodyPr>
            <a:noAutofit/>
          </a:bodyPr>
          <a:lstStyle/>
          <a:p>
            <a:r>
              <a:rPr lang="en-GB" sz="1800" b="1" dirty="0">
                <a:solidFill>
                  <a:schemeClr val="tx1"/>
                </a:solidFill>
              </a:rPr>
              <a:t>“Checking assumptions” </a:t>
            </a:r>
            <a:r>
              <a:rPr lang="en-GB" sz="1800" dirty="0">
                <a:solidFill>
                  <a:schemeClr val="tx1"/>
                </a:solidFill>
              </a:rPr>
              <a:t>– do your data meet the requirements/have the assumed set of qualities for conducting a particular statistical test (i.e. for applying a particular model)?</a:t>
            </a:r>
            <a:endParaRPr lang="en-GB" sz="1800" dirty="0">
              <a:solidFill>
                <a:srgbClr val="FF0000"/>
              </a:solidFill>
            </a:endParaRPr>
          </a:p>
          <a:p>
            <a:pPr marL="0" indent="0">
              <a:buNone/>
            </a:pPr>
            <a:r>
              <a:rPr lang="en-GB" sz="1800" b="1" i="1" dirty="0">
                <a:solidFill>
                  <a:schemeClr val="tx1"/>
                </a:solidFill>
              </a:rPr>
              <a:t>Parametric vs. non-parametric tests:</a:t>
            </a:r>
          </a:p>
          <a:p>
            <a:r>
              <a:rPr lang="en-GB" sz="1800" b="1" i="1" dirty="0">
                <a:solidFill>
                  <a:schemeClr val="tx1"/>
                </a:solidFill>
              </a:rPr>
              <a:t>Parametric</a:t>
            </a:r>
            <a:r>
              <a:rPr lang="en-GB" sz="1800" b="1" dirty="0">
                <a:solidFill>
                  <a:schemeClr val="tx1"/>
                </a:solidFill>
              </a:rPr>
              <a:t> – </a:t>
            </a:r>
          </a:p>
          <a:p>
            <a:pPr lvl="1"/>
            <a:r>
              <a:rPr lang="en-GB" sz="1800" dirty="0">
                <a:solidFill>
                  <a:schemeClr val="tx1"/>
                </a:solidFill>
              </a:rPr>
              <a:t>Make assumptions about the form of the data, including that variables follow known distributions – usually the normal distribution</a:t>
            </a:r>
          </a:p>
          <a:p>
            <a:pPr lvl="1"/>
            <a:r>
              <a:rPr lang="en-GB" sz="1800" dirty="0">
                <a:solidFill>
                  <a:schemeClr val="tx1"/>
                </a:solidFill>
              </a:rPr>
              <a:t>If data meet these assumptions, then it’s best to use these tests because they tend to be more powerful</a:t>
            </a:r>
          </a:p>
          <a:p>
            <a:r>
              <a:rPr lang="en-GB" sz="1800" b="1" i="1" dirty="0">
                <a:solidFill>
                  <a:schemeClr val="tx1"/>
                </a:solidFill>
              </a:rPr>
              <a:t>Non-parametric </a:t>
            </a:r>
            <a:r>
              <a:rPr lang="en-GB" sz="1800" dirty="0">
                <a:solidFill>
                  <a:schemeClr val="tx1"/>
                </a:solidFill>
              </a:rPr>
              <a:t>–</a:t>
            </a:r>
          </a:p>
          <a:p>
            <a:pPr lvl="1"/>
            <a:r>
              <a:rPr lang="en-GB" sz="1800" dirty="0">
                <a:solidFill>
                  <a:schemeClr val="tx1"/>
                </a:solidFill>
              </a:rPr>
              <a:t>Few assumptions. Require little or no knowledge of the distribution of the data, and are usually rank-based</a:t>
            </a:r>
          </a:p>
          <a:p>
            <a:pPr lvl="1"/>
            <a:r>
              <a:rPr lang="en-GB" sz="1800" dirty="0">
                <a:solidFill>
                  <a:schemeClr val="tx1"/>
                </a:solidFill>
              </a:rPr>
              <a:t>Generally less powerful, but safer – can be used when data don’t meet assumptions for parametric tests</a:t>
            </a:r>
          </a:p>
          <a:p>
            <a:pPr lvl="1"/>
            <a:r>
              <a:rPr lang="en-GB" sz="1800" dirty="0">
                <a:solidFill>
                  <a:schemeClr val="tx1"/>
                </a:solidFill>
              </a:rPr>
              <a:t>But sometimes no non-parametric options available for more complex questions</a:t>
            </a:r>
          </a:p>
          <a:p>
            <a:pPr lvl="1"/>
            <a:r>
              <a:rPr lang="en-GB" sz="1800" dirty="0">
                <a:solidFill>
                  <a:schemeClr val="tx1"/>
                </a:solidFill>
              </a:rPr>
              <a:t>Many parametric tests have non-parametric equivalents (e.g. T-Test and Mann-Whitney U; ANOVA and </a:t>
            </a:r>
            <a:r>
              <a:rPr lang="en-GB" sz="1800" dirty="0" err="1">
                <a:solidFill>
                  <a:schemeClr val="tx1"/>
                </a:solidFill>
              </a:rPr>
              <a:t>Kruskal</a:t>
            </a:r>
            <a:r>
              <a:rPr lang="en-GB" sz="1800" dirty="0">
                <a:solidFill>
                  <a:schemeClr val="tx1"/>
                </a:solidFill>
              </a:rPr>
              <a:t>-Wallis)</a:t>
            </a:r>
          </a:p>
          <a:p>
            <a:pPr lvl="3"/>
            <a:endParaRPr lang="en-GB" b="1" i="1" dirty="0">
              <a:solidFill>
                <a:srgbClr val="FF0000"/>
              </a:solidFill>
            </a:endParaRPr>
          </a:p>
          <a:p>
            <a:pPr lvl="1"/>
            <a:endParaRPr lang="en-GB" sz="1800" dirty="0">
              <a:solidFill>
                <a:schemeClr val="tx1"/>
              </a:solidFill>
            </a:endParaRPr>
          </a:p>
        </p:txBody>
      </p:sp>
      <p:sp>
        <p:nvSpPr>
          <p:cNvPr id="5" name="Title 1"/>
          <p:cNvSpPr>
            <a:spLocks noGrp="1"/>
          </p:cNvSpPr>
          <p:nvPr>
            <p:ph type="title"/>
          </p:nvPr>
        </p:nvSpPr>
        <p:spPr>
          <a:xfrm>
            <a:off x="560407" y="133632"/>
            <a:ext cx="9457481" cy="1325563"/>
          </a:xfrm>
        </p:spPr>
        <p:txBody>
          <a:bodyPr>
            <a:normAutofit/>
          </a:bodyPr>
          <a:lstStyle/>
          <a:p>
            <a:r>
              <a:rPr lang="en-GB" b="1" dirty="0">
                <a:latin typeface="+mn-lt"/>
              </a:rPr>
              <a:t>Which statistical test?</a:t>
            </a:r>
            <a:br>
              <a:rPr lang="en-GB" b="1" dirty="0">
                <a:latin typeface="+mn-lt"/>
              </a:rPr>
            </a:br>
            <a:r>
              <a:rPr lang="en-GB" sz="4000" b="1" dirty="0">
                <a:latin typeface="+mn-lt"/>
              </a:rPr>
              <a:t>- </a:t>
            </a:r>
            <a:r>
              <a:rPr lang="en-GB" sz="3600" b="1" dirty="0">
                <a:latin typeface="+mn-lt"/>
              </a:rPr>
              <a:t>more specific details about your data set</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8381" y="4346922"/>
            <a:ext cx="2314108" cy="2314108"/>
          </a:xfrm>
          <a:prstGeom prst="rect">
            <a:avLst/>
          </a:prstGeom>
        </p:spPr>
      </p:pic>
      <p:sp>
        <p:nvSpPr>
          <p:cNvPr id="6" name="TextBox 5"/>
          <p:cNvSpPr txBox="1"/>
          <p:nvPr/>
        </p:nvSpPr>
        <p:spPr>
          <a:xfrm>
            <a:off x="239599" y="1669930"/>
            <a:ext cx="2579658" cy="141577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sz="1600" b="1" dirty="0">
                <a:solidFill>
                  <a:schemeClr val="bg1">
                    <a:lumMod val="50000"/>
                  </a:schemeClr>
                </a:solidFill>
              </a:rPr>
              <a:t>Key factors to consider:</a:t>
            </a:r>
          </a:p>
          <a:p>
            <a:pPr marL="742950" lvl="1" indent="-285750">
              <a:buFont typeface="Arial" panose="020B0604020202020204" pitchFamily="34" charset="0"/>
              <a:buChar char="•"/>
            </a:pPr>
            <a:r>
              <a:rPr lang="en-GB" sz="1400" dirty="0">
                <a:solidFill>
                  <a:schemeClr val="bg1">
                    <a:lumMod val="50000"/>
                  </a:schemeClr>
                </a:solidFill>
              </a:rPr>
              <a:t>Your question</a:t>
            </a:r>
          </a:p>
          <a:p>
            <a:pPr marL="742950" lvl="1" indent="-285750">
              <a:buFont typeface="Arial" panose="020B0604020202020204" pitchFamily="34" charset="0"/>
              <a:buChar char="•"/>
            </a:pPr>
            <a:r>
              <a:rPr lang="en-GB" sz="1400" dirty="0">
                <a:solidFill>
                  <a:schemeClr val="bg1">
                    <a:lumMod val="50000"/>
                  </a:schemeClr>
                </a:solidFill>
              </a:rPr>
              <a:t>Your basic types of data</a:t>
            </a:r>
          </a:p>
          <a:p>
            <a:pPr marL="742950" lvl="1" indent="-285750">
              <a:buFont typeface="Arial" panose="020B0604020202020204" pitchFamily="34" charset="0"/>
              <a:buChar char="•"/>
            </a:pPr>
            <a:r>
              <a:rPr lang="en-GB" sz="1400" dirty="0"/>
              <a:t>More specific details about your data set</a:t>
            </a:r>
          </a:p>
        </p:txBody>
      </p:sp>
    </p:spTree>
    <p:extLst>
      <p:ext uri="{BB962C8B-B14F-4D97-AF65-F5344CB8AC3E}">
        <p14:creationId xmlns:p14="http://schemas.microsoft.com/office/powerpoint/2010/main" val="2711292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112718" y="1669408"/>
            <a:ext cx="8889931" cy="4991100"/>
          </a:xfrm>
        </p:spPr>
        <p:style>
          <a:lnRef idx="1">
            <a:schemeClr val="accent4"/>
          </a:lnRef>
          <a:fillRef idx="2">
            <a:schemeClr val="accent4"/>
          </a:fillRef>
          <a:effectRef idx="1">
            <a:schemeClr val="accent4"/>
          </a:effectRef>
          <a:fontRef idx="minor">
            <a:schemeClr val="dk1"/>
          </a:fontRef>
        </p:style>
        <p:txBody>
          <a:bodyPr>
            <a:noAutofit/>
          </a:bodyPr>
          <a:lstStyle/>
          <a:p>
            <a:r>
              <a:rPr lang="en-GB" sz="2000" b="1" dirty="0">
                <a:solidFill>
                  <a:schemeClr val="tx1"/>
                </a:solidFill>
              </a:rPr>
              <a:t>“Checking assumptions” </a:t>
            </a:r>
            <a:r>
              <a:rPr lang="en-GB" sz="2000" dirty="0">
                <a:solidFill>
                  <a:schemeClr val="tx1"/>
                </a:solidFill>
              </a:rPr>
              <a:t>– do your data meet the requirements/have the assumed set of qualities for conducting a particular statistical test (i.e. for applying a particular model)?</a:t>
            </a:r>
          </a:p>
          <a:p>
            <a:pPr marL="457200" lvl="1" indent="0">
              <a:buNone/>
            </a:pPr>
            <a:endParaRPr lang="en-GB" sz="2000" dirty="0">
              <a:solidFill>
                <a:srgbClr val="FF0000"/>
              </a:solidFill>
            </a:endParaRPr>
          </a:p>
          <a:p>
            <a:r>
              <a:rPr lang="en-GB" sz="2000" b="1" dirty="0">
                <a:solidFill>
                  <a:schemeClr val="tx1"/>
                </a:solidFill>
              </a:rPr>
              <a:t>If assumptions are not met, there are several things you can do </a:t>
            </a:r>
            <a:r>
              <a:rPr lang="en-GB" sz="2000" b="1" i="1" dirty="0">
                <a:solidFill>
                  <a:schemeClr val="tx1"/>
                </a:solidFill>
              </a:rPr>
              <a:t>(</a:t>
            </a:r>
            <a:r>
              <a:rPr lang="en-GB" sz="2000" b="1" i="1" dirty="0" err="1">
                <a:solidFill>
                  <a:schemeClr val="tx1"/>
                </a:solidFill>
              </a:rPr>
              <a:t>Dytham</a:t>
            </a:r>
            <a:r>
              <a:rPr lang="en-GB" sz="2000" b="1" i="1" dirty="0">
                <a:solidFill>
                  <a:schemeClr val="tx1"/>
                </a:solidFill>
              </a:rPr>
              <a:t>, p284):</a:t>
            </a:r>
          </a:p>
          <a:p>
            <a:pPr lvl="1"/>
            <a:r>
              <a:rPr lang="en-GB" sz="2000" dirty="0">
                <a:solidFill>
                  <a:schemeClr val="tx1"/>
                </a:solidFill>
              </a:rPr>
              <a:t>Data could be transformed (e.g. logged) to make them suitable for the test</a:t>
            </a:r>
          </a:p>
          <a:p>
            <a:pPr lvl="1"/>
            <a:r>
              <a:rPr lang="en-GB" sz="2000" dirty="0">
                <a:solidFill>
                  <a:schemeClr val="tx1"/>
                </a:solidFill>
              </a:rPr>
              <a:t>An alternative test could be used that has different assumptions</a:t>
            </a:r>
          </a:p>
          <a:p>
            <a:pPr lvl="1"/>
            <a:r>
              <a:rPr lang="en-GB" sz="2000" dirty="0">
                <a:solidFill>
                  <a:schemeClr val="tx1"/>
                </a:solidFill>
              </a:rPr>
              <a:t>The hypothesis could be reframed to allow a different test to be used</a:t>
            </a:r>
          </a:p>
          <a:p>
            <a:pPr lvl="1"/>
            <a:r>
              <a:rPr lang="en-GB" sz="2000" dirty="0">
                <a:solidFill>
                  <a:schemeClr val="tx1"/>
                </a:solidFill>
              </a:rPr>
              <a:t>Violation of the assumptions could be ignored totally but the results regarded with caution</a:t>
            </a:r>
          </a:p>
          <a:p>
            <a:pPr lvl="1"/>
            <a:r>
              <a:rPr lang="en-GB" sz="2000" dirty="0">
                <a:solidFill>
                  <a:schemeClr val="tx1"/>
                </a:solidFill>
              </a:rPr>
              <a:t>No test carried out at all, and just descriptive tests presented</a:t>
            </a:r>
          </a:p>
          <a:p>
            <a:pPr lvl="2"/>
            <a:endParaRPr lang="en-GB" dirty="0">
              <a:solidFill>
                <a:schemeClr val="tx1"/>
              </a:solidFill>
            </a:endParaRPr>
          </a:p>
          <a:p>
            <a:pPr marL="457200" lvl="1" indent="0">
              <a:buNone/>
            </a:pPr>
            <a:r>
              <a:rPr lang="en-GB" sz="2000" b="1" i="1" dirty="0">
                <a:solidFill>
                  <a:schemeClr val="tx1"/>
                </a:solidFill>
              </a:rPr>
              <a:t>* Careful planning with preliminary/dummy data can help to resolve these issues before full data collection is completed, therefore giving greater options for changes in sampling design *</a:t>
            </a:r>
          </a:p>
          <a:p>
            <a:pPr lvl="2"/>
            <a:endParaRPr lang="en-GB" dirty="0">
              <a:solidFill>
                <a:srgbClr val="FF0000"/>
              </a:solidFill>
            </a:endParaRPr>
          </a:p>
          <a:p>
            <a:pPr lvl="1"/>
            <a:endParaRPr lang="en-GB" sz="2000" dirty="0">
              <a:solidFill>
                <a:schemeClr val="tx1"/>
              </a:solidFill>
            </a:endParaRPr>
          </a:p>
        </p:txBody>
      </p:sp>
      <p:sp>
        <p:nvSpPr>
          <p:cNvPr id="5" name="Title 1"/>
          <p:cNvSpPr>
            <a:spLocks noGrp="1"/>
          </p:cNvSpPr>
          <p:nvPr>
            <p:ph type="title"/>
          </p:nvPr>
        </p:nvSpPr>
        <p:spPr>
          <a:xfrm>
            <a:off x="560407" y="133632"/>
            <a:ext cx="9457481" cy="1325563"/>
          </a:xfrm>
        </p:spPr>
        <p:txBody>
          <a:bodyPr>
            <a:normAutofit/>
          </a:bodyPr>
          <a:lstStyle/>
          <a:p>
            <a:r>
              <a:rPr lang="en-GB" b="1" dirty="0">
                <a:latin typeface="+mn-lt"/>
              </a:rPr>
              <a:t>Which statistical test?</a:t>
            </a:r>
            <a:br>
              <a:rPr lang="en-GB" b="1" dirty="0">
                <a:latin typeface="+mn-lt"/>
              </a:rPr>
            </a:br>
            <a:r>
              <a:rPr lang="en-GB" sz="4000" b="1" dirty="0">
                <a:latin typeface="+mn-lt"/>
              </a:rPr>
              <a:t>- </a:t>
            </a:r>
            <a:r>
              <a:rPr lang="en-GB" sz="3600" b="1" dirty="0">
                <a:latin typeface="+mn-lt"/>
              </a:rPr>
              <a:t>more specific details about your data set</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828" y="4164958"/>
            <a:ext cx="2314108" cy="2314108"/>
          </a:xfrm>
          <a:prstGeom prst="rect">
            <a:avLst/>
          </a:prstGeom>
        </p:spPr>
      </p:pic>
      <p:sp>
        <p:nvSpPr>
          <p:cNvPr id="7" name="TextBox 6"/>
          <p:cNvSpPr txBox="1"/>
          <p:nvPr/>
        </p:nvSpPr>
        <p:spPr>
          <a:xfrm>
            <a:off x="112278" y="1669408"/>
            <a:ext cx="2579658" cy="141577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sz="1600" b="1" dirty="0">
                <a:solidFill>
                  <a:schemeClr val="bg1">
                    <a:lumMod val="50000"/>
                  </a:schemeClr>
                </a:solidFill>
              </a:rPr>
              <a:t>Key factors to consider:</a:t>
            </a:r>
          </a:p>
          <a:p>
            <a:pPr marL="742950" lvl="1" indent="-285750">
              <a:buFont typeface="Arial" panose="020B0604020202020204" pitchFamily="34" charset="0"/>
              <a:buChar char="•"/>
            </a:pPr>
            <a:r>
              <a:rPr lang="en-GB" sz="1400" dirty="0">
                <a:solidFill>
                  <a:schemeClr val="bg1">
                    <a:lumMod val="50000"/>
                  </a:schemeClr>
                </a:solidFill>
              </a:rPr>
              <a:t>Your question</a:t>
            </a:r>
          </a:p>
          <a:p>
            <a:pPr marL="742950" lvl="1" indent="-285750">
              <a:buFont typeface="Arial" panose="020B0604020202020204" pitchFamily="34" charset="0"/>
              <a:buChar char="•"/>
            </a:pPr>
            <a:r>
              <a:rPr lang="en-GB" sz="1400" dirty="0">
                <a:solidFill>
                  <a:schemeClr val="bg1">
                    <a:lumMod val="50000"/>
                  </a:schemeClr>
                </a:solidFill>
              </a:rPr>
              <a:t>Your basic types of data</a:t>
            </a:r>
          </a:p>
          <a:p>
            <a:pPr marL="742950" lvl="1" indent="-285750">
              <a:buFont typeface="Arial" panose="020B0604020202020204" pitchFamily="34" charset="0"/>
              <a:buChar char="•"/>
            </a:pPr>
            <a:r>
              <a:rPr lang="en-GB" sz="1400" dirty="0"/>
              <a:t>More specific details about your data set</a:t>
            </a:r>
          </a:p>
        </p:txBody>
      </p:sp>
    </p:spTree>
    <p:extLst>
      <p:ext uri="{BB962C8B-B14F-4D97-AF65-F5344CB8AC3E}">
        <p14:creationId xmlns:p14="http://schemas.microsoft.com/office/powerpoint/2010/main" val="344875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629759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Which statistical test?</a:t>
            </a:r>
            <a:br>
              <a:rPr lang="en-GB" sz="4000" b="1" dirty="0">
                <a:latin typeface="+mn-lt"/>
              </a:rPr>
            </a:br>
            <a:r>
              <a:rPr lang="en-GB" sz="4000" b="1" dirty="0">
                <a:latin typeface="+mn-lt"/>
              </a:rPr>
              <a:t>- </a:t>
            </a:r>
            <a:r>
              <a:rPr lang="en-GB" sz="3700" b="1" dirty="0">
                <a:latin typeface="+mn-lt"/>
              </a:rPr>
              <a:t>decision trees/flow charts</a:t>
            </a:r>
          </a:p>
        </p:txBody>
      </p:sp>
      <p:sp>
        <p:nvSpPr>
          <p:cNvPr id="2" name="Content Placeholder 1"/>
          <p:cNvSpPr>
            <a:spLocks noGrp="1"/>
          </p:cNvSpPr>
          <p:nvPr>
            <p:ph idx="1"/>
          </p:nvPr>
        </p:nvSpPr>
        <p:spPr>
          <a:xfrm>
            <a:off x="1481558" y="3306686"/>
            <a:ext cx="5306993" cy="2984154"/>
          </a:xfrm>
        </p:spPr>
        <p:style>
          <a:lnRef idx="1">
            <a:schemeClr val="accent4"/>
          </a:lnRef>
          <a:fillRef idx="2">
            <a:schemeClr val="accent4"/>
          </a:fillRef>
          <a:effectRef idx="1">
            <a:schemeClr val="accent4"/>
          </a:effectRef>
          <a:fontRef idx="minor">
            <a:schemeClr val="dk1"/>
          </a:fontRef>
        </p:style>
        <p:txBody>
          <a:bodyPr>
            <a:normAutofit/>
          </a:bodyPr>
          <a:lstStyle/>
          <a:p>
            <a:r>
              <a:rPr lang="en-GB" sz="1800" b="1" i="1" dirty="0"/>
              <a:t>Also, e.g. key in Chapter 3 of </a:t>
            </a:r>
            <a:r>
              <a:rPr lang="en-GB" sz="1800" b="1" i="1" dirty="0" err="1"/>
              <a:t>Dytham</a:t>
            </a:r>
            <a:r>
              <a:rPr lang="en-GB" sz="1800" b="1" i="1" dirty="0"/>
              <a:t> “Choosing and Using Statistics” book</a:t>
            </a:r>
          </a:p>
          <a:p>
            <a:r>
              <a:rPr lang="en-GB" sz="1800" dirty="0"/>
              <a:t>These can help to give an overview of options, and a starting point for which tests might be appropriate for your data</a:t>
            </a:r>
          </a:p>
          <a:p>
            <a:r>
              <a:rPr lang="en-GB" sz="1800" dirty="0"/>
              <a:t>You should then read more about the test, what type of question it is appropriate for, the type of data its appropriate for, its assumptions, and also how to carry it out in R</a:t>
            </a:r>
          </a:p>
          <a:p>
            <a:endParaRPr lang="en-GB" sz="1800" dirty="0"/>
          </a:p>
        </p:txBody>
      </p:sp>
      <p:pic>
        <p:nvPicPr>
          <p:cNvPr id="1026" name="Picture 2" descr="http://abacus.bates.edu/~ganderso/biology/resources/stats_flow_chart_v2014.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2781" y="249453"/>
            <a:ext cx="4590414" cy="644630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343400" y="6357204"/>
            <a:ext cx="6141720" cy="338554"/>
          </a:xfrm>
          <a:prstGeom prst="rect">
            <a:avLst/>
          </a:prstGeom>
          <a:noFill/>
        </p:spPr>
        <p:txBody>
          <a:bodyPr wrap="square" rtlCol="0">
            <a:spAutoFit/>
          </a:bodyPr>
          <a:lstStyle/>
          <a:p>
            <a:r>
              <a:rPr lang="en-GB" sz="1600" dirty="0">
                <a:hlinkClick r:id="rId3"/>
              </a:rPr>
              <a:t>http://abacus.bates.edu/~ganderso/biology/resources/statistics.html</a:t>
            </a:r>
            <a:r>
              <a:rPr lang="en-GB" sz="1600" dirty="0"/>
              <a:t> </a:t>
            </a:r>
          </a:p>
        </p:txBody>
      </p:sp>
      <p:sp>
        <p:nvSpPr>
          <p:cNvPr id="5" name="TextBox 4"/>
          <p:cNvSpPr txBox="1"/>
          <p:nvPr/>
        </p:nvSpPr>
        <p:spPr>
          <a:xfrm>
            <a:off x="290864" y="1628046"/>
            <a:ext cx="3112093" cy="1354217"/>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b="1" dirty="0"/>
              <a:t>Key factors to consider:</a:t>
            </a:r>
          </a:p>
          <a:p>
            <a:pPr marL="742950" lvl="1" indent="-285750">
              <a:buFont typeface="Arial" panose="020B0604020202020204" pitchFamily="34" charset="0"/>
              <a:buChar char="•"/>
            </a:pPr>
            <a:r>
              <a:rPr lang="en-GB" sz="1600" dirty="0"/>
              <a:t>Your question</a:t>
            </a:r>
          </a:p>
          <a:p>
            <a:pPr marL="742950" lvl="1" indent="-285750">
              <a:buFont typeface="Arial" panose="020B0604020202020204" pitchFamily="34" charset="0"/>
              <a:buChar char="•"/>
            </a:pPr>
            <a:r>
              <a:rPr lang="en-GB" sz="1600" dirty="0"/>
              <a:t>Your basic types of data</a:t>
            </a:r>
          </a:p>
          <a:p>
            <a:pPr marL="742950" lvl="1" indent="-285750">
              <a:buFont typeface="Arial" panose="020B0604020202020204" pitchFamily="34" charset="0"/>
              <a:buChar char="•"/>
            </a:pPr>
            <a:r>
              <a:rPr lang="en-GB" sz="1600" dirty="0"/>
              <a:t>More specific details about your data set</a:t>
            </a:r>
          </a:p>
        </p:txBody>
      </p:sp>
    </p:spTree>
    <p:extLst>
      <p:ext uri="{BB962C8B-B14F-4D97-AF65-F5344CB8AC3E}">
        <p14:creationId xmlns:p14="http://schemas.microsoft.com/office/powerpoint/2010/main" val="695790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565" y="365125"/>
            <a:ext cx="10989235" cy="1325563"/>
          </a:xfrm>
        </p:spPr>
        <p:txBody>
          <a:bodyPr/>
          <a:lstStyle/>
          <a:p>
            <a:r>
              <a:rPr lang="en-GB" b="1" dirty="0">
                <a:latin typeface="+mn-lt"/>
              </a:rPr>
              <a:t>Overview</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61662" y="2574273"/>
            <a:ext cx="2635624" cy="2635624"/>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8982" y="1540406"/>
            <a:ext cx="2510922" cy="2510922"/>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4270691"/>
            <a:ext cx="2587309" cy="2587309"/>
          </a:xfrm>
          <a:prstGeom prst="rect">
            <a:avLst/>
          </a:prstGeom>
        </p:spPr>
      </p:pic>
      <p:sp>
        <p:nvSpPr>
          <p:cNvPr id="3" name="Content Placeholder 2">
            <a:extLst>
              <a:ext uri="{FF2B5EF4-FFF2-40B4-BE49-F238E27FC236}">
                <a16:creationId xmlns:a16="http://schemas.microsoft.com/office/drawing/2014/main" id="{BA7CD5BD-1505-09EE-D502-A0482DCBC931}"/>
              </a:ext>
            </a:extLst>
          </p:cNvPr>
          <p:cNvSpPr txBox="1">
            <a:spLocks/>
          </p:cNvSpPr>
          <p:nvPr/>
        </p:nvSpPr>
        <p:spPr>
          <a:xfrm>
            <a:off x="5067837" y="365125"/>
            <a:ext cx="6578600" cy="801570"/>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Key steps for designing a study – an introduction to the idea of the reverse planning approach</a:t>
            </a:r>
          </a:p>
        </p:txBody>
      </p:sp>
      <p:sp>
        <p:nvSpPr>
          <p:cNvPr id="6" name="Content Placeholder 2">
            <a:extLst>
              <a:ext uri="{FF2B5EF4-FFF2-40B4-BE49-F238E27FC236}">
                <a16:creationId xmlns:a16="http://schemas.microsoft.com/office/drawing/2014/main" id="{EE63B4BE-E1D0-F069-D4F6-E734B9D0726A}"/>
              </a:ext>
            </a:extLst>
          </p:cNvPr>
          <p:cNvSpPr txBox="1">
            <a:spLocks/>
          </p:cNvSpPr>
          <p:nvPr/>
        </p:nvSpPr>
        <p:spPr>
          <a:xfrm>
            <a:off x="5067837" y="1318404"/>
            <a:ext cx="6578600" cy="1220843"/>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Things that need to be taken into account when we decide on sampling methods, including how to design your study to improve reliability </a:t>
            </a:r>
          </a:p>
          <a:p>
            <a:pPr marL="0" indent="0">
              <a:buNone/>
            </a:pPr>
            <a:endParaRPr lang="en-GB" sz="2200" dirty="0"/>
          </a:p>
          <a:p>
            <a:pPr lvl="1"/>
            <a:endParaRPr lang="en-GB" sz="2200" dirty="0"/>
          </a:p>
        </p:txBody>
      </p:sp>
      <p:sp>
        <p:nvSpPr>
          <p:cNvPr id="8" name="Content Placeholder 2">
            <a:extLst>
              <a:ext uri="{FF2B5EF4-FFF2-40B4-BE49-F238E27FC236}">
                <a16:creationId xmlns:a16="http://schemas.microsoft.com/office/drawing/2014/main" id="{86F57ED4-A4B5-AF21-788A-DD2E5A07E502}"/>
              </a:ext>
            </a:extLst>
          </p:cNvPr>
          <p:cNvSpPr txBox="1">
            <a:spLocks/>
          </p:cNvSpPr>
          <p:nvPr/>
        </p:nvSpPr>
        <p:spPr>
          <a:xfrm>
            <a:off x="5067837" y="2701350"/>
            <a:ext cx="6578600" cy="1991403"/>
          </a:xfrm>
          <a:prstGeom prst="rect">
            <a:avLst/>
          </a:prstGeom>
        </p:spPr>
        <p:style>
          <a:lnRef idx="1">
            <a:schemeClr val="accent4"/>
          </a:lnRef>
          <a:fillRef idx="2">
            <a:schemeClr val="accent4"/>
          </a:fillRef>
          <a:effectRef idx="1">
            <a:schemeClr val="accent4"/>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dirty="0">
                <a:solidFill>
                  <a:schemeClr val="bg1">
                    <a:lumMod val="50000"/>
                  </a:schemeClr>
                </a:solidFill>
              </a:rPr>
              <a:t>How to start deciding what statistical test to use – the importance of:</a:t>
            </a:r>
          </a:p>
          <a:p>
            <a:pPr lvl="1"/>
            <a:r>
              <a:rPr lang="en-GB" sz="2200" dirty="0">
                <a:solidFill>
                  <a:schemeClr val="bg1">
                    <a:lumMod val="50000"/>
                  </a:schemeClr>
                </a:solidFill>
              </a:rPr>
              <a:t>Your question</a:t>
            </a:r>
          </a:p>
          <a:p>
            <a:pPr lvl="1"/>
            <a:r>
              <a:rPr lang="en-GB" sz="2200" dirty="0">
                <a:solidFill>
                  <a:schemeClr val="bg1">
                    <a:lumMod val="50000"/>
                  </a:schemeClr>
                </a:solidFill>
              </a:rPr>
              <a:t>Your data types</a:t>
            </a:r>
          </a:p>
          <a:p>
            <a:pPr lvl="1"/>
            <a:r>
              <a:rPr lang="en-GB" sz="2200" dirty="0">
                <a:solidFill>
                  <a:schemeClr val="bg1">
                    <a:lumMod val="50000"/>
                  </a:schemeClr>
                </a:solidFill>
              </a:rPr>
              <a:t>Specific details about your data set</a:t>
            </a:r>
          </a:p>
        </p:txBody>
      </p:sp>
      <p:sp>
        <p:nvSpPr>
          <p:cNvPr id="9" name="Content Placeholder 2">
            <a:extLst>
              <a:ext uri="{FF2B5EF4-FFF2-40B4-BE49-F238E27FC236}">
                <a16:creationId xmlns:a16="http://schemas.microsoft.com/office/drawing/2014/main" id="{AB75D022-78AA-73F3-1DBB-DDB682925A8E}"/>
              </a:ext>
            </a:extLst>
          </p:cNvPr>
          <p:cNvSpPr txBox="1">
            <a:spLocks/>
          </p:cNvSpPr>
          <p:nvPr/>
        </p:nvSpPr>
        <p:spPr>
          <a:xfrm>
            <a:off x="5067837" y="4854854"/>
            <a:ext cx="6578600" cy="1625149"/>
          </a:xfrm>
          <a:prstGeom prst="rect">
            <a:avLst/>
          </a:prstGeom>
        </p:spPr>
        <p:style>
          <a:lnRef idx="1">
            <a:schemeClr val="accent6"/>
          </a:lnRef>
          <a:fillRef idx="2">
            <a:schemeClr val="accent6"/>
          </a:fillRef>
          <a:effectRef idx="1">
            <a:schemeClr val="accent6"/>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200" b="1" dirty="0"/>
              <a:t>An introduction to some of the main ideas behind the statistical tests you’re likely to use</a:t>
            </a:r>
          </a:p>
          <a:p>
            <a:r>
              <a:rPr lang="en-GB" sz="2200" b="1" dirty="0"/>
              <a:t>Features of some commonly used statistical tests</a:t>
            </a:r>
          </a:p>
          <a:p>
            <a:r>
              <a:rPr lang="en-GB" sz="2200" b="1" dirty="0"/>
              <a:t>Packages for carrying out statistical tests  </a:t>
            </a:r>
          </a:p>
          <a:p>
            <a:pPr lvl="1"/>
            <a:endParaRPr lang="en-GB" sz="2200" dirty="0"/>
          </a:p>
        </p:txBody>
      </p:sp>
    </p:spTree>
    <p:extLst>
      <p:ext uri="{BB962C8B-B14F-4D97-AF65-F5344CB8AC3E}">
        <p14:creationId xmlns:p14="http://schemas.microsoft.com/office/powerpoint/2010/main" val="6448614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07" y="133632"/>
            <a:ext cx="9457481" cy="1325563"/>
          </a:xfrm>
        </p:spPr>
        <p:txBody>
          <a:bodyPr>
            <a:normAutofit fontScale="90000"/>
          </a:bodyPr>
          <a:lstStyle/>
          <a:p>
            <a:r>
              <a:rPr lang="en-GB" sz="4000" b="1" dirty="0">
                <a:latin typeface="+mn-lt"/>
              </a:rPr>
              <a:t>Brief intro to some common statistical tests</a:t>
            </a:r>
            <a:br>
              <a:rPr lang="en-GB" sz="4000" b="1" dirty="0">
                <a:latin typeface="+mn-lt"/>
              </a:rPr>
            </a:br>
            <a:r>
              <a:rPr lang="en-GB" sz="4000" b="1" dirty="0">
                <a:latin typeface="+mn-lt"/>
              </a:rPr>
              <a:t>- an overview of hypothesis testing approaches</a:t>
            </a:r>
          </a:p>
        </p:txBody>
      </p:sp>
      <p:sp>
        <p:nvSpPr>
          <p:cNvPr id="3" name="TextBox 2"/>
          <p:cNvSpPr txBox="1"/>
          <p:nvPr/>
        </p:nvSpPr>
        <p:spPr>
          <a:xfrm>
            <a:off x="251460" y="1515424"/>
            <a:ext cx="3351353" cy="249299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sz="1200" b="1" i="1" dirty="0"/>
              <a:t>2) For hypothesis testing:</a:t>
            </a:r>
          </a:p>
          <a:p>
            <a:pPr marL="171450" indent="-171450">
              <a:buFont typeface="Arial" panose="020B0604020202020204" pitchFamily="34" charset="0"/>
              <a:buChar char="•"/>
            </a:pPr>
            <a:r>
              <a:rPr lang="en-GB" sz="1200" b="1" i="1" dirty="0"/>
              <a:t>Tests of difference </a:t>
            </a:r>
            <a:r>
              <a:rPr lang="en-GB" sz="1200" dirty="0"/>
              <a:t>= Used to test whether one group is different from another, or different from expected</a:t>
            </a:r>
          </a:p>
          <a:p>
            <a:pPr marL="171450" indent="-171450">
              <a:buFont typeface="Arial" panose="020B0604020202020204" pitchFamily="34" charset="0"/>
              <a:buChar char="•"/>
            </a:pPr>
            <a:r>
              <a:rPr lang="en-GB" sz="1200" b="1" i="1" dirty="0"/>
              <a:t>Tests of relationships </a:t>
            </a:r>
            <a:r>
              <a:rPr lang="en-GB" sz="1200" dirty="0"/>
              <a:t>= Used to test whether there is an association between one variable and another</a:t>
            </a:r>
          </a:p>
          <a:p>
            <a:pPr marL="628650" lvl="1" indent="-171450">
              <a:buFont typeface="Arial" panose="020B0604020202020204" pitchFamily="34" charset="0"/>
              <a:buChar char="•"/>
            </a:pPr>
            <a:r>
              <a:rPr lang="en-GB" sz="1200" b="1" i="1" dirty="0"/>
              <a:t>Correlation</a:t>
            </a:r>
            <a:r>
              <a:rPr lang="en-GB" sz="1200" dirty="0"/>
              <a:t> = no assumption of causation</a:t>
            </a:r>
          </a:p>
          <a:p>
            <a:pPr marL="628650" lvl="1" indent="-171450">
              <a:buFont typeface="Arial" panose="020B0604020202020204" pitchFamily="34" charset="0"/>
              <a:buChar char="•"/>
            </a:pPr>
            <a:r>
              <a:rPr lang="en-GB" sz="1200" b="1" i="1" dirty="0"/>
              <a:t>Regression</a:t>
            </a:r>
            <a:r>
              <a:rPr lang="en-GB" sz="1200" dirty="0"/>
              <a:t> = cause-effect relationship is implied – there is a biological explanation for the linkage between them</a:t>
            </a:r>
          </a:p>
        </p:txBody>
      </p:sp>
      <p:sp>
        <p:nvSpPr>
          <p:cNvPr id="7" name="TextBox 6"/>
          <p:cNvSpPr txBox="1"/>
          <p:nvPr/>
        </p:nvSpPr>
        <p:spPr>
          <a:xfrm>
            <a:off x="3959506" y="1515424"/>
            <a:ext cx="7988653" cy="255454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GB" sz="2000" b="1" dirty="0"/>
              <a:t>Key ideas in frequentist hypothesis testing</a:t>
            </a:r>
            <a:r>
              <a:rPr lang="en-GB" sz="2000" dirty="0"/>
              <a:t>:</a:t>
            </a:r>
          </a:p>
          <a:p>
            <a:pPr marL="342900" indent="-342900">
              <a:buFont typeface="Arial" panose="020B0604020202020204" pitchFamily="34" charset="0"/>
              <a:buChar char="•"/>
            </a:pPr>
            <a:r>
              <a:rPr lang="en-GB" sz="2000" b="1" i="1" dirty="0"/>
              <a:t>Null hypothesis, H0 - </a:t>
            </a:r>
            <a:r>
              <a:rPr lang="en-GB" sz="2000" dirty="0"/>
              <a:t>a starting point for investigations. Typically this starting point is that no difference exists, no relationship exists, or that nothing has changed over time.</a:t>
            </a:r>
          </a:p>
          <a:p>
            <a:pPr marL="342900" indent="-342900">
              <a:buFont typeface="Arial" panose="020B0604020202020204" pitchFamily="34" charset="0"/>
              <a:buChar char="•"/>
            </a:pPr>
            <a:r>
              <a:rPr lang="en-GB" sz="2000" b="1" i="1" dirty="0"/>
              <a:t>Alternate hypothesis, H1 – </a:t>
            </a:r>
            <a:r>
              <a:rPr lang="en-GB" sz="2000" dirty="0"/>
              <a:t>e.g. two sample means are not equal</a:t>
            </a:r>
          </a:p>
          <a:p>
            <a:pPr marL="342900" indent="-342900">
              <a:buFont typeface="Arial" panose="020B0604020202020204" pitchFamily="34" charset="0"/>
              <a:buChar char="•"/>
            </a:pPr>
            <a:r>
              <a:rPr lang="en-GB" sz="2000" b="1" i="1" dirty="0">
                <a:solidFill>
                  <a:schemeClr val="bg1">
                    <a:lumMod val="50000"/>
                  </a:schemeClr>
                </a:solidFill>
              </a:rPr>
              <a:t>Test statistics</a:t>
            </a:r>
          </a:p>
          <a:p>
            <a:pPr marL="342900" indent="-342900">
              <a:buFont typeface="Arial" panose="020B0604020202020204" pitchFamily="34" charset="0"/>
              <a:buChar char="•"/>
            </a:pPr>
            <a:r>
              <a:rPr lang="en-GB" sz="2000" b="1" i="1" dirty="0">
                <a:solidFill>
                  <a:schemeClr val="bg1">
                    <a:lumMod val="50000"/>
                  </a:schemeClr>
                </a:solidFill>
              </a:rPr>
              <a:t>P-values</a:t>
            </a:r>
          </a:p>
          <a:p>
            <a:pPr marL="342900" indent="-342900">
              <a:buFont typeface="Arial" panose="020B0604020202020204" pitchFamily="34" charset="0"/>
              <a:buChar char="•"/>
            </a:pPr>
            <a:r>
              <a:rPr lang="en-GB" sz="2000" b="1" i="1" dirty="0">
                <a:solidFill>
                  <a:schemeClr val="bg1">
                    <a:lumMod val="50000"/>
                  </a:schemeClr>
                </a:solidFill>
              </a:rPr>
              <a:t>Effect size</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122" y="4252780"/>
            <a:ext cx="2022760" cy="2022760"/>
          </a:xfrm>
          <a:prstGeom prst="rect">
            <a:avLst/>
          </a:prstGeom>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5124" y="4252780"/>
            <a:ext cx="1994382" cy="1994382"/>
          </a:xfrm>
          <a:prstGeom prst="rect">
            <a:avLst/>
          </a:prstGeom>
        </p:spPr>
      </p:pic>
    </p:spTree>
    <p:extLst>
      <p:ext uri="{BB962C8B-B14F-4D97-AF65-F5344CB8AC3E}">
        <p14:creationId xmlns:p14="http://schemas.microsoft.com/office/powerpoint/2010/main" val="15658820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188765" cy="1325563"/>
          </a:xfrm>
        </p:spPr>
        <p:txBody>
          <a:bodyPr>
            <a:normAutofit fontScale="90000"/>
          </a:bodyPr>
          <a:lstStyle/>
          <a:p>
            <a:r>
              <a:rPr lang="en-GB" sz="4000" b="1" dirty="0">
                <a:latin typeface="+mn-lt"/>
              </a:rPr>
              <a:t>This is a statistics workshop - why start with study design?</a:t>
            </a:r>
          </a:p>
        </p:txBody>
      </p:sp>
      <p:sp>
        <p:nvSpPr>
          <p:cNvPr id="11" name="Rectangle 2">
            <a:extLst>
              <a:ext uri="{FF2B5EF4-FFF2-40B4-BE49-F238E27FC236}">
                <a16:creationId xmlns:a16="http://schemas.microsoft.com/office/drawing/2014/main" id="{D63EA0C9-F4F0-CC5E-B849-B5186EEE5AAD}"/>
              </a:ext>
            </a:extLst>
          </p:cNvPr>
          <p:cNvSpPr>
            <a:spLocks noChangeArrowheads="1"/>
          </p:cNvSpPr>
          <p:nvPr/>
        </p:nvSpPr>
        <p:spPr bwMode="auto">
          <a:xfrm>
            <a:off x="9996596" y="2015449"/>
            <a:ext cx="2058862" cy="1001772"/>
          </a:xfrm>
          <a:prstGeom prst="wedgeRectCallout">
            <a:avLst/>
          </a:prstGeom>
          <a:solidFill>
            <a:srgbClr val="53A0D9"/>
          </a:solidFill>
          <a:ln>
            <a:noFill/>
          </a:ln>
          <a:effectLst/>
          <a:extLs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r>
              <a:rPr lang="en-GB" sz="2200" b="0" i="0" dirty="0">
                <a:solidFill>
                  <a:schemeClr val="bg1"/>
                </a:solidFill>
                <a:effectLst/>
                <a:latin typeface="Harding"/>
              </a:rPr>
              <a:t>“Design trumps </a:t>
            </a:r>
            <a:r>
              <a:rPr lang="en-GB" sz="2200" dirty="0">
                <a:solidFill>
                  <a:schemeClr val="bg1"/>
                </a:solidFill>
                <a:latin typeface="Harding"/>
              </a:rPr>
              <a:t>analysis.” Rubin</a:t>
            </a:r>
            <a:endParaRPr lang="en-GB" sz="2200" dirty="0">
              <a:solidFill>
                <a:schemeClr val="bg1"/>
              </a:solidFill>
            </a:endParaRPr>
          </a:p>
        </p:txBody>
      </p:sp>
      <p:sp>
        <p:nvSpPr>
          <p:cNvPr id="12" name="Rectangle 2">
            <a:extLst>
              <a:ext uri="{FF2B5EF4-FFF2-40B4-BE49-F238E27FC236}">
                <a16:creationId xmlns:a16="http://schemas.microsoft.com/office/drawing/2014/main" id="{687B6DD6-4E18-7FEA-FD55-9DB5A4F55DD3}"/>
              </a:ext>
            </a:extLst>
          </p:cNvPr>
          <p:cNvSpPr>
            <a:spLocks noChangeArrowheads="1"/>
          </p:cNvSpPr>
          <p:nvPr/>
        </p:nvSpPr>
        <p:spPr bwMode="auto">
          <a:xfrm>
            <a:off x="8079250" y="475185"/>
            <a:ext cx="3759200" cy="1262818"/>
          </a:xfrm>
          <a:prstGeom prst="wedgeRectCallout">
            <a:avLst/>
          </a:prstGeom>
          <a:solidFill>
            <a:srgbClr val="D6670E"/>
          </a:solidFill>
          <a:ln>
            <a:noFill/>
          </a:ln>
          <a:effectLst/>
        </p:spPr>
        <p:txBody>
          <a:bodyPr vert="horz" wrap="square" lIns="36576" tIns="36576" rIns="36576" bIns="36576" numCol="1" anchor="t" anchorCtr="0" compatLnSpc="1">
            <a:prstTxWarp prst="textNoShape">
              <a:avLst/>
            </a:prstTxWarp>
          </a:bodyPr>
          <a:lstStyle/>
          <a:p>
            <a:pPr lvl="0" eaLnBrk="0" fontAlgn="base" hangingPunct="0">
              <a:spcBef>
                <a:spcPct val="0"/>
              </a:spcBef>
              <a:spcAft>
                <a:spcPct val="0"/>
              </a:spcAft>
            </a:pPr>
            <a:r>
              <a:rPr kumimoji="0" lang="en-GB" altLang="en-US" sz="2200" b="0" u="none" strike="noStrike" cap="none" normalizeH="0" baseline="0" dirty="0">
                <a:ln>
                  <a:noFill/>
                </a:ln>
                <a:solidFill>
                  <a:srgbClr val="FFFFFF"/>
                </a:solidFill>
                <a:effectLst/>
                <a:latin typeface="Calibri" panose="020F0502020204030204" pitchFamily="34" charset="0"/>
              </a:rPr>
              <a:t>“You can’t fix by analysis what you bungled by </a:t>
            </a:r>
            <a:r>
              <a:rPr lang="en-GB" altLang="en-US" sz="2200" dirty="0">
                <a:solidFill>
                  <a:srgbClr val="FFFFFF"/>
                </a:solidFill>
                <a:latin typeface="Calibri" panose="020F0502020204030204" pitchFamily="34" charset="0"/>
              </a:rPr>
              <a:t>design…”</a:t>
            </a:r>
            <a:br>
              <a:rPr lang="en-GB" altLang="en-US" sz="2200" dirty="0">
                <a:solidFill>
                  <a:srgbClr val="FFFFFF"/>
                </a:solidFill>
                <a:latin typeface="Calibri" panose="020F0502020204030204" pitchFamily="34" charset="0"/>
              </a:rPr>
            </a:br>
            <a:r>
              <a:rPr lang="en-GB" altLang="en-US" sz="2200" dirty="0">
                <a:solidFill>
                  <a:srgbClr val="FFFFFF"/>
                </a:solidFill>
                <a:latin typeface="Calibri" panose="020F0502020204030204" pitchFamily="34" charset="0"/>
              </a:rPr>
              <a:t>Light, Singer &amp; Willet (p.5)</a:t>
            </a:r>
            <a:endParaRPr kumimoji="0" lang="en-US" altLang="en-US" sz="2200" b="0" u="none" strike="noStrike" cap="none" normalizeH="0" baseline="0" dirty="0">
              <a:ln>
                <a:noFill/>
              </a:ln>
              <a:solidFill>
                <a:schemeClr val="tx1"/>
              </a:solidFill>
              <a:effectLst/>
              <a:latin typeface="Arial" panose="020B0604020202020204" pitchFamily="34" charset="0"/>
            </a:endParaRPr>
          </a:p>
        </p:txBody>
      </p:sp>
      <p:grpSp>
        <p:nvGrpSpPr>
          <p:cNvPr id="31" name="Group 30">
            <a:extLst>
              <a:ext uri="{FF2B5EF4-FFF2-40B4-BE49-F238E27FC236}">
                <a16:creationId xmlns:a16="http://schemas.microsoft.com/office/drawing/2014/main" id="{640650F2-8A31-9904-683E-45C91957E47C}"/>
              </a:ext>
            </a:extLst>
          </p:cNvPr>
          <p:cNvGrpSpPr/>
          <p:nvPr/>
        </p:nvGrpSpPr>
        <p:grpSpPr>
          <a:xfrm>
            <a:off x="88956" y="2015449"/>
            <a:ext cx="5039242" cy="4293130"/>
            <a:chOff x="60556" y="832686"/>
            <a:chExt cx="5816886" cy="5251671"/>
          </a:xfrm>
        </p:grpSpPr>
        <p:sp>
          <p:nvSpPr>
            <p:cNvPr id="14" name="Left Brace 13">
              <a:extLst>
                <a:ext uri="{FF2B5EF4-FFF2-40B4-BE49-F238E27FC236}">
                  <a16:creationId xmlns:a16="http://schemas.microsoft.com/office/drawing/2014/main" id="{490169A6-F7DD-8226-962C-E29B9050E7CF}"/>
                </a:ext>
              </a:extLst>
            </p:cNvPr>
            <p:cNvSpPr/>
            <p:nvPr/>
          </p:nvSpPr>
          <p:spPr>
            <a:xfrm>
              <a:off x="1290162" y="1047691"/>
              <a:ext cx="307147" cy="4996329"/>
            </a:xfrm>
            <a:prstGeom prst="leftBrace">
              <a:avLst>
                <a:gd name="adj1" fmla="val 0"/>
                <a:gd name="adj2" fmla="val 50000"/>
              </a:avLst>
            </a:prstGeom>
            <a:ln w="76200">
              <a:solidFill>
                <a:srgbClr val="0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nvGrpSpPr>
            <p:cNvPr id="15" name="Group 14">
              <a:extLst>
                <a:ext uri="{FF2B5EF4-FFF2-40B4-BE49-F238E27FC236}">
                  <a16:creationId xmlns:a16="http://schemas.microsoft.com/office/drawing/2014/main" id="{84063A73-200A-9D19-07D9-2D35552B1A1E}"/>
                </a:ext>
              </a:extLst>
            </p:cNvPr>
            <p:cNvGrpSpPr/>
            <p:nvPr/>
          </p:nvGrpSpPr>
          <p:grpSpPr>
            <a:xfrm>
              <a:off x="60556" y="832686"/>
              <a:ext cx="5816886" cy="5251671"/>
              <a:chOff x="60556" y="859266"/>
              <a:chExt cx="5816886" cy="5251671"/>
            </a:xfrm>
          </p:grpSpPr>
          <p:grpSp>
            <p:nvGrpSpPr>
              <p:cNvPr id="16" name="Group 15">
                <a:extLst>
                  <a:ext uri="{FF2B5EF4-FFF2-40B4-BE49-F238E27FC236}">
                    <a16:creationId xmlns:a16="http://schemas.microsoft.com/office/drawing/2014/main" id="{B70ED8AC-5DC9-F8F3-6960-732CFD1BDA5C}"/>
                  </a:ext>
                </a:extLst>
              </p:cNvPr>
              <p:cNvGrpSpPr/>
              <p:nvPr/>
            </p:nvGrpSpPr>
            <p:grpSpPr>
              <a:xfrm>
                <a:off x="876147" y="859266"/>
                <a:ext cx="5001295" cy="5251671"/>
                <a:chOff x="-622453" y="701528"/>
                <a:chExt cx="5001295" cy="5251671"/>
              </a:xfrm>
            </p:grpSpPr>
            <p:grpSp>
              <p:nvGrpSpPr>
                <p:cNvPr id="18" name="Group 17">
                  <a:extLst>
                    <a:ext uri="{FF2B5EF4-FFF2-40B4-BE49-F238E27FC236}">
                      <a16:creationId xmlns:a16="http://schemas.microsoft.com/office/drawing/2014/main" id="{796142C5-8EDB-3F1C-544C-FD5D91705B21}"/>
                    </a:ext>
                  </a:extLst>
                </p:cNvPr>
                <p:cNvGrpSpPr/>
                <p:nvPr/>
              </p:nvGrpSpPr>
              <p:grpSpPr>
                <a:xfrm>
                  <a:off x="-622453" y="701528"/>
                  <a:ext cx="5001295" cy="5251671"/>
                  <a:chOff x="1759240" y="572243"/>
                  <a:chExt cx="5001295" cy="5251671"/>
                </a:xfrm>
              </p:grpSpPr>
              <mc:AlternateContent xmlns:mc="http://schemas.openxmlformats.org/markup-compatibility/2006">
                <mc:Choice xmlns:am3d="http://schemas.microsoft.com/office/drawing/2017/model3d" Requires="am3d">
                  <p:graphicFrame>
                    <p:nvGraphicFramePr>
                      <p:cNvPr id="21" name="3D Model 20" descr="Bridge Foundation">
                        <a:extLst>
                          <a:ext uri="{FF2B5EF4-FFF2-40B4-BE49-F238E27FC236}">
                            <a16:creationId xmlns:a16="http://schemas.microsoft.com/office/drawing/2014/main" id="{BA065117-6E5B-3CFD-2CCB-C745F9ADF52D}"/>
                          </a:ext>
                        </a:extLst>
                      </p:cNvPr>
                      <p:cNvGraphicFramePr>
                        <a:graphicFrameLocks noChangeAspect="1"/>
                      </p:cNvGraphicFramePr>
                      <p:nvPr/>
                    </p:nvGraphicFramePr>
                    <p:xfrm>
                      <a:off x="1759240" y="3327364"/>
                      <a:ext cx="5001295" cy="2496550"/>
                    </p:xfrm>
                    <a:graphic>
                      <a:graphicData uri="http://schemas.microsoft.com/office/drawing/2017/model3d">
                        <am3d:model3d r:embed="rId2">
                          <am3d:spPr>
                            <a:xfrm>
                              <a:off x="0" y="0"/>
                              <a:ext cx="4332685" cy="2040877"/>
                            </a:xfrm>
                            <a:prstGeom prst="rect">
                              <a:avLst/>
                            </a:prstGeom>
                          </am3d:spPr>
                          <am3d:camera>
                            <am3d:pos x="0" y="0" z="58771709"/>
                            <am3d:up dx="0" dy="36000000" dz="0"/>
                            <am3d:lookAt x="0" y="0" z="0"/>
                            <am3d:perspective fov="2700000"/>
                          </am3d:camera>
                          <am3d:trans>
                            <am3d:meterPerModelUnit n="1637" d="1000000"/>
                            <am3d:preTrans dx="19996" dy="-26090" dz="-174472"/>
                            <am3d:scale>
                              <am3d:sx n="1000000" d="1000000"/>
                              <am3d:sy n="1000000" d="1000000"/>
                              <am3d:sz n="1000000" d="1000000"/>
                            </am3d:scale>
                            <am3d:rot ax="3803313" ay="-3873988" az="-3658760"/>
                            <am3d:postTrans dx="0" dy="0" dz="0"/>
                          </am3d:trans>
                          <am3d:raster rName="Office3DRenderer" rVer="16.0.8326">
                            <am3d:blip r:embed="rId3"/>
                          </am3d:raster>
                          <am3d:objViewport viewportSz="346949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1" name="3D Model 20" descr="Bridge Foundation">
                        <a:extLst>
                          <a:ext uri="{FF2B5EF4-FFF2-40B4-BE49-F238E27FC236}">
                            <a16:creationId xmlns:a16="http://schemas.microsoft.com/office/drawing/2014/main" id="{BA065117-6E5B-3CFD-2CCB-C745F9ADF52D}"/>
                          </a:ext>
                        </a:extLst>
                      </p:cNvPr>
                      <p:cNvPicPr>
                        <a:picLocks noGrp="1" noRot="1" noChangeAspect="1" noMove="1" noResize="1" noEditPoints="1" noAdjustHandles="1" noChangeArrowheads="1" noChangeShapeType="1" noCrop="1"/>
                      </p:cNvPicPr>
                      <p:nvPr/>
                    </p:nvPicPr>
                    <p:blipFill>
                      <a:blip r:embed="rId3"/>
                      <a:stretch>
                        <a:fillRect/>
                      </a:stretch>
                    </p:blipFill>
                    <p:spPr>
                      <a:xfrm>
                        <a:off x="795513" y="4267702"/>
                        <a:ext cx="4332685" cy="2040877"/>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2" name="3D Model 21" descr="Residential House">
                        <a:extLst>
                          <a:ext uri="{FF2B5EF4-FFF2-40B4-BE49-F238E27FC236}">
                            <a16:creationId xmlns:a16="http://schemas.microsoft.com/office/drawing/2014/main" id="{23A1B116-A5F6-45DB-2345-CFFC47291A90}"/>
                          </a:ext>
                        </a:extLst>
                      </p:cNvPr>
                      <p:cNvGraphicFramePr>
                        <a:graphicFrameLocks noChangeAspect="1"/>
                      </p:cNvGraphicFramePr>
                      <p:nvPr/>
                    </p:nvGraphicFramePr>
                    <p:xfrm>
                      <a:off x="2530409" y="572243"/>
                      <a:ext cx="3616514" cy="3940097"/>
                    </p:xfrm>
                    <a:graphic>
                      <a:graphicData uri="http://schemas.microsoft.com/office/drawing/2017/model3d">
                        <am3d:model3d r:embed="rId4">
                          <am3d:spPr>
                            <a:xfrm>
                              <a:off x="0" y="0"/>
                              <a:ext cx="3133032" cy="3220946"/>
                            </a:xfrm>
                            <a:prstGeom prst="rect">
                              <a:avLst/>
                            </a:prstGeom>
                          </am3d:spPr>
                          <am3d:camera>
                            <am3d:pos x="0" y="0" z="68784512"/>
                            <am3d:up dx="0" dy="36000000" dz="0"/>
                            <am3d:lookAt x="0" y="0" z="0"/>
                            <am3d:perspective fov="2700000"/>
                          </am3d:camera>
                          <am3d:trans>
                            <am3d:meterPerModelUnit n="11127080" d="1000000"/>
                            <am3d:preTrans dx="0" dy="-17072913" dz="0"/>
                            <am3d:scale>
                              <am3d:sx n="1000000" d="1000000"/>
                              <am3d:sy n="1000000" d="1000000"/>
                              <am3d:sz n="1000000" d="1000000"/>
                            </am3d:scale>
                            <am3d:rot ax="373753" ay="847873" az="91589"/>
                            <am3d:postTrans dx="0" dy="0" dz="0"/>
                          </am3d:trans>
                          <am3d:raster rName="Office3DRenderer" rVer="16.0.8326">
                            <am3d:blip r:embed="rId5"/>
                          </am3d:raster>
                          <am3d:objViewport viewportSz="437527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2" name="3D Model 21" descr="Residential House">
                        <a:extLst>
                          <a:ext uri="{FF2B5EF4-FFF2-40B4-BE49-F238E27FC236}">
                            <a16:creationId xmlns:a16="http://schemas.microsoft.com/office/drawing/2014/main" id="{23A1B116-A5F6-45DB-2345-CFFC47291A90}"/>
                          </a:ext>
                        </a:extLst>
                      </p:cNvPr>
                      <p:cNvPicPr>
                        <a:picLocks noGrp="1" noRot="1" noChangeAspect="1" noMove="1" noResize="1" noEditPoints="1" noAdjustHandles="1" noChangeArrowheads="1" noChangeShapeType="1" noCrop="1"/>
                      </p:cNvPicPr>
                      <p:nvPr/>
                    </p:nvPicPr>
                    <p:blipFill>
                      <a:blip r:embed="rId5"/>
                      <a:stretch>
                        <a:fillRect/>
                      </a:stretch>
                    </p:blipFill>
                    <p:spPr>
                      <a:xfrm>
                        <a:off x="1463586" y="2015449"/>
                        <a:ext cx="3133032" cy="3220946"/>
                      </a:xfrm>
                      <a:prstGeom prst="rect">
                        <a:avLst/>
                      </a:prstGeom>
                    </p:spPr>
                  </p:pic>
                </mc:Fallback>
              </mc:AlternateContent>
            </p:grpSp>
            <p:sp>
              <p:nvSpPr>
                <p:cNvPr id="19" name="TextBox 18">
                  <a:extLst>
                    <a:ext uri="{FF2B5EF4-FFF2-40B4-BE49-F238E27FC236}">
                      <a16:creationId xmlns:a16="http://schemas.microsoft.com/office/drawing/2014/main" id="{6C70E0E6-3636-94D0-D5B1-1F30CED4270F}"/>
                    </a:ext>
                  </a:extLst>
                </p:cNvPr>
                <p:cNvSpPr txBox="1"/>
                <p:nvPr/>
              </p:nvSpPr>
              <p:spPr>
                <a:xfrm>
                  <a:off x="1518490" y="4734376"/>
                  <a:ext cx="1505178" cy="369332"/>
                </a:xfrm>
                <a:prstGeom prst="rect">
                  <a:avLst/>
                </a:prstGeom>
                <a:noFill/>
              </p:spPr>
              <p:txBody>
                <a:bodyPr wrap="square" rtlCol="0">
                  <a:spAutoFit/>
                </a:bodyPr>
                <a:lstStyle/>
                <a:p>
                  <a:r>
                    <a:rPr lang="en-GB" dirty="0">
                      <a:solidFill>
                        <a:schemeClr val="bg1"/>
                      </a:solidFill>
                    </a:rPr>
                    <a:t>Study design</a:t>
                  </a:r>
                </a:p>
              </p:txBody>
            </p:sp>
            <p:sp>
              <p:nvSpPr>
                <p:cNvPr id="20" name="TextBox 19">
                  <a:extLst>
                    <a:ext uri="{FF2B5EF4-FFF2-40B4-BE49-F238E27FC236}">
                      <a16:creationId xmlns:a16="http://schemas.microsoft.com/office/drawing/2014/main" id="{5F433483-7803-E371-F40A-8C2F57C27788}"/>
                    </a:ext>
                  </a:extLst>
                </p:cNvPr>
                <p:cNvSpPr txBox="1"/>
                <p:nvPr/>
              </p:nvSpPr>
              <p:spPr>
                <a:xfrm>
                  <a:off x="2400356" y="2351489"/>
                  <a:ext cx="1246625" cy="451794"/>
                </a:xfrm>
                <a:prstGeom prst="rect">
                  <a:avLst/>
                </a:prstGeom>
                <a:noFill/>
              </p:spPr>
              <p:txBody>
                <a:bodyPr wrap="square" rtlCol="0">
                  <a:spAutoFit/>
                </a:bodyPr>
                <a:lstStyle/>
                <a:p>
                  <a:r>
                    <a:rPr lang="en-GB" dirty="0">
                      <a:solidFill>
                        <a:schemeClr val="bg1"/>
                      </a:solidFill>
                    </a:rPr>
                    <a:t>Analysis</a:t>
                  </a:r>
                </a:p>
              </p:txBody>
            </p:sp>
          </p:grpSp>
          <p:sp>
            <p:nvSpPr>
              <p:cNvPr id="17" name="TextBox 16">
                <a:extLst>
                  <a:ext uri="{FF2B5EF4-FFF2-40B4-BE49-F238E27FC236}">
                    <a16:creationId xmlns:a16="http://schemas.microsoft.com/office/drawing/2014/main" id="{05704287-CD83-61A9-F178-E673612302E3}"/>
                  </a:ext>
                </a:extLst>
              </p:cNvPr>
              <p:cNvSpPr txBox="1"/>
              <p:nvPr/>
            </p:nvSpPr>
            <p:spPr>
              <a:xfrm>
                <a:off x="60556" y="3336969"/>
                <a:ext cx="1158273" cy="369332"/>
              </a:xfrm>
              <a:prstGeom prst="rect">
                <a:avLst/>
              </a:prstGeom>
              <a:solidFill>
                <a:schemeClr val="bg1"/>
              </a:solidFill>
            </p:spPr>
            <p:txBody>
              <a:bodyPr wrap="square" rtlCol="0">
                <a:spAutoFit/>
              </a:bodyPr>
              <a:lstStyle/>
              <a:p>
                <a:r>
                  <a:rPr lang="en-GB" dirty="0"/>
                  <a:t>Your study</a:t>
                </a:r>
              </a:p>
            </p:txBody>
          </p:sp>
        </p:grpSp>
      </p:grpSp>
      <p:sp>
        <p:nvSpPr>
          <p:cNvPr id="23" name="Arrow: Right 22">
            <a:extLst>
              <a:ext uri="{FF2B5EF4-FFF2-40B4-BE49-F238E27FC236}">
                <a16:creationId xmlns:a16="http://schemas.microsoft.com/office/drawing/2014/main" id="{F44C9B1E-0220-D9B3-E6E6-8808B2A8DB7E}"/>
              </a:ext>
            </a:extLst>
          </p:cNvPr>
          <p:cNvSpPr/>
          <p:nvPr/>
        </p:nvSpPr>
        <p:spPr>
          <a:xfrm>
            <a:off x="4910115" y="3613768"/>
            <a:ext cx="1101443" cy="682065"/>
          </a:xfrm>
          <a:prstGeom prst="rightArrow">
            <a:avLst/>
          </a:prstGeom>
          <a:solidFill>
            <a:schemeClr val="tx1"/>
          </a:solidFill>
          <a:ln w="762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TextBox 28">
            <a:extLst>
              <a:ext uri="{FF2B5EF4-FFF2-40B4-BE49-F238E27FC236}">
                <a16:creationId xmlns:a16="http://schemas.microsoft.com/office/drawing/2014/main" id="{9C948B67-4855-1B9A-8A34-F8CD97BC8E68}"/>
              </a:ext>
            </a:extLst>
          </p:cNvPr>
          <p:cNvSpPr txBox="1"/>
          <p:nvPr/>
        </p:nvSpPr>
        <p:spPr>
          <a:xfrm>
            <a:off x="4596619" y="6195185"/>
            <a:ext cx="7557050" cy="600164"/>
          </a:xfrm>
          <a:prstGeom prst="rect">
            <a:avLst/>
          </a:prstGeom>
          <a:noFill/>
        </p:spPr>
        <p:txBody>
          <a:bodyPr wrap="square" rtlCol="0">
            <a:spAutoFit/>
          </a:bodyPr>
          <a:lstStyle/>
          <a:p>
            <a:r>
              <a:rPr lang="en-GB" sz="1100" b="0" i="0" dirty="0">
                <a:effectLst/>
                <a:latin typeface="Harding"/>
              </a:rPr>
              <a:t>Light, R. J., Singer, J. D. &amp; Willett, J. B. </a:t>
            </a:r>
            <a:r>
              <a:rPr lang="en-GB" sz="1100" b="0" i="1" dirty="0">
                <a:effectLst/>
                <a:latin typeface="Harding"/>
              </a:rPr>
              <a:t>By design: Planning research on higher education. By design: Planning research on higher education</a:t>
            </a:r>
            <a:r>
              <a:rPr lang="en-GB" sz="1100" b="0" i="0" dirty="0">
                <a:effectLst/>
                <a:latin typeface="Harding"/>
              </a:rPr>
              <a:t>. (Harvard University Press, 1990).</a:t>
            </a:r>
          </a:p>
          <a:p>
            <a:r>
              <a:rPr lang="en-GB" sz="1100" b="0" i="0" dirty="0">
                <a:effectLst/>
                <a:latin typeface="Harding"/>
              </a:rPr>
              <a:t>Rubin, D. B. For objective causal inference, design trumps analysis. </a:t>
            </a:r>
            <a:r>
              <a:rPr lang="en-GB" sz="1100" b="0" i="1" dirty="0">
                <a:effectLst/>
                <a:latin typeface="Harding"/>
              </a:rPr>
              <a:t>Ann. Appl. Stat.</a:t>
            </a:r>
            <a:r>
              <a:rPr lang="en-GB" sz="1100" b="0" i="0" dirty="0">
                <a:effectLst/>
                <a:latin typeface="Harding"/>
              </a:rPr>
              <a:t> </a:t>
            </a:r>
            <a:r>
              <a:rPr lang="en-GB" sz="1100" b="1" i="0" dirty="0">
                <a:effectLst/>
                <a:latin typeface="Harding"/>
              </a:rPr>
              <a:t>2</a:t>
            </a:r>
            <a:r>
              <a:rPr lang="en-GB" sz="1100" b="0" i="0" dirty="0">
                <a:effectLst/>
                <a:latin typeface="Harding"/>
              </a:rPr>
              <a:t>, 808–840 (2008).</a:t>
            </a:r>
            <a:endParaRPr lang="en-GB" sz="1100" dirty="0"/>
          </a:p>
        </p:txBody>
      </p:sp>
      <p:sp>
        <p:nvSpPr>
          <p:cNvPr id="34" name="TextBox 33">
            <a:extLst>
              <a:ext uri="{FF2B5EF4-FFF2-40B4-BE49-F238E27FC236}">
                <a16:creationId xmlns:a16="http://schemas.microsoft.com/office/drawing/2014/main" id="{55FF5CFB-7364-6AE0-88A8-2DCED4AF358B}"/>
              </a:ext>
            </a:extLst>
          </p:cNvPr>
          <p:cNvSpPr txBox="1"/>
          <p:nvPr/>
        </p:nvSpPr>
        <p:spPr>
          <a:xfrm>
            <a:off x="228600" y="6466066"/>
            <a:ext cx="3955774" cy="276999"/>
          </a:xfrm>
          <a:prstGeom prst="rect">
            <a:avLst/>
          </a:prstGeom>
          <a:noFill/>
        </p:spPr>
        <p:txBody>
          <a:bodyPr wrap="square" rtlCol="0">
            <a:spAutoFit/>
          </a:bodyPr>
          <a:lstStyle/>
          <a:p>
            <a:r>
              <a:rPr lang="en-GB" sz="1200" dirty="0"/>
              <a:t>Slide borrowed from Alec Christie, University of Cambridge</a:t>
            </a:r>
          </a:p>
        </p:txBody>
      </p:sp>
      <mc:AlternateContent xmlns:mc="http://schemas.openxmlformats.org/markup-compatibility/2006">
        <mc:Choice xmlns:am3d="http://schemas.microsoft.com/office/drawing/2017/model3d" Requires="am3d">
          <p:graphicFrame>
            <p:nvGraphicFramePr>
              <p:cNvPr id="37" name="3D Model 36" descr="Residential House">
                <a:extLst>
                  <a:ext uri="{FF2B5EF4-FFF2-40B4-BE49-F238E27FC236}">
                    <a16:creationId xmlns:a16="http://schemas.microsoft.com/office/drawing/2014/main" id="{B63347E3-6EC3-9E42-1607-D58917D07D55}"/>
                  </a:ext>
                </a:extLst>
              </p:cNvPr>
              <p:cNvGraphicFramePr>
                <a:graphicFrameLocks noChangeAspect="1"/>
              </p:cNvGraphicFramePr>
              <p:nvPr>
                <p:extLst>
                  <p:ext uri="{D42A27DB-BD31-4B8C-83A1-F6EECF244321}">
                    <p14:modId xmlns:p14="http://schemas.microsoft.com/office/powerpoint/2010/main" val="2941288594"/>
                  </p:ext>
                </p:extLst>
              </p:nvPr>
            </p:nvGraphicFramePr>
            <p:xfrm rot="1968574">
              <a:off x="6619053" y="2140432"/>
              <a:ext cx="3418131" cy="3557694"/>
            </p:xfrm>
            <a:graphic>
              <a:graphicData uri="http://schemas.microsoft.com/office/drawing/2017/model3d">
                <am3d:model3d r:embed="rId4">
                  <am3d:spPr>
                    <a:xfrm rot="1968574">
                      <a:off x="0" y="0"/>
                      <a:ext cx="3418131" cy="3557694"/>
                    </a:xfrm>
                    <a:prstGeom prst="rect">
                      <a:avLst/>
                    </a:prstGeom>
                  </am3d:spPr>
                  <am3d:camera>
                    <am3d:pos x="0" y="0" z="68784512"/>
                    <am3d:up dx="0" dy="36000000" dz="0"/>
                    <am3d:lookAt x="0" y="0" z="0"/>
                    <am3d:perspective fov="2700000"/>
                  </am3d:camera>
                  <am3d:trans>
                    <am3d:meterPerModelUnit n="11127080" d="1000000"/>
                    <am3d:preTrans dx="0" dy="-17072913" dz="0"/>
                    <am3d:scale>
                      <am3d:sx n="1000000" d="1000000"/>
                      <am3d:sy n="1000000" d="1000000"/>
                      <am3d:sz n="1000000" d="1000000"/>
                    </am3d:scale>
                    <am3d:rot ax="-80676" ay="721996" az="-16824"/>
                    <am3d:postTrans dx="0" dy="0" dz="0"/>
                  </am3d:trans>
                  <am3d:raster rName="Office3DRenderer" rVer="16.0.8326">
                    <am3d:blip r:embed="rId6"/>
                  </am3d:raster>
                  <am3d:objViewport viewportSz="50177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7" name="3D Model 36" descr="Residential House">
                <a:extLst>
                  <a:ext uri="{FF2B5EF4-FFF2-40B4-BE49-F238E27FC236}">
                    <a16:creationId xmlns:a16="http://schemas.microsoft.com/office/drawing/2014/main" id="{B63347E3-6EC3-9E42-1607-D58917D07D55}"/>
                  </a:ext>
                </a:extLst>
              </p:cNvPr>
              <p:cNvPicPr>
                <a:picLocks noGrp="1" noRot="1" noChangeAspect="1" noMove="1" noResize="1" noEditPoints="1" noAdjustHandles="1" noChangeArrowheads="1" noChangeShapeType="1" noCrop="1"/>
              </p:cNvPicPr>
              <p:nvPr/>
            </p:nvPicPr>
            <p:blipFill>
              <a:blip r:embed="rId6"/>
              <a:stretch>
                <a:fillRect/>
              </a:stretch>
            </p:blipFill>
            <p:spPr>
              <a:xfrm rot="1968574">
                <a:off x="6619053" y="2140432"/>
                <a:ext cx="3418131" cy="3557694"/>
              </a:xfrm>
              <a:prstGeom prst="rect">
                <a:avLst/>
              </a:prstGeom>
            </p:spPr>
          </p:pic>
        </mc:Fallback>
      </mc:AlternateContent>
      <p:pic>
        <p:nvPicPr>
          <p:cNvPr id="38" name="Graphic 37" descr="Fire with solid fill">
            <a:extLst>
              <a:ext uri="{FF2B5EF4-FFF2-40B4-BE49-F238E27FC236}">
                <a16:creationId xmlns:a16="http://schemas.microsoft.com/office/drawing/2014/main" id="{480814B1-4810-355F-EFEF-4460CC4D90B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53169" y="3033772"/>
            <a:ext cx="914400" cy="914400"/>
          </a:xfrm>
          <a:prstGeom prst="rect">
            <a:avLst/>
          </a:prstGeom>
        </p:spPr>
      </p:pic>
      <p:pic>
        <p:nvPicPr>
          <p:cNvPr id="39" name="Graphic 38" descr="Fire with solid fill">
            <a:extLst>
              <a:ext uri="{FF2B5EF4-FFF2-40B4-BE49-F238E27FC236}">
                <a16:creationId xmlns:a16="http://schemas.microsoft.com/office/drawing/2014/main" id="{592D6CBD-B1D7-6A3C-2A24-CE4AB088D56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651327" y="4454884"/>
            <a:ext cx="914400" cy="914400"/>
          </a:xfrm>
          <a:prstGeom prst="rect">
            <a:avLst/>
          </a:prstGeom>
        </p:spPr>
      </p:pic>
      <p:pic>
        <p:nvPicPr>
          <p:cNvPr id="40" name="Graphic 39" descr="Fire with solid fill">
            <a:extLst>
              <a:ext uri="{FF2B5EF4-FFF2-40B4-BE49-F238E27FC236}">
                <a16:creationId xmlns:a16="http://schemas.microsoft.com/office/drawing/2014/main" id="{19C28C0A-C112-F1B6-B1EC-2B40B55C7DE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374282" y="2737510"/>
            <a:ext cx="914400" cy="914400"/>
          </a:xfrm>
          <a:prstGeom prst="rect">
            <a:avLst/>
          </a:prstGeom>
        </p:spPr>
      </p:pic>
      <p:pic>
        <p:nvPicPr>
          <p:cNvPr id="41" name="Graphic 40" descr="Fire with solid fill">
            <a:extLst>
              <a:ext uri="{FF2B5EF4-FFF2-40B4-BE49-F238E27FC236}">
                <a16:creationId xmlns:a16="http://schemas.microsoft.com/office/drawing/2014/main" id="{4C8FF7E7-6716-DA8F-9989-30FF9C118EC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99367" y="4278551"/>
            <a:ext cx="914400" cy="914400"/>
          </a:xfrm>
          <a:prstGeom prst="rect">
            <a:avLst/>
          </a:prstGeom>
        </p:spPr>
      </p:pic>
      <p:pic>
        <p:nvPicPr>
          <p:cNvPr id="42" name="Graphic 41" descr="Fire with solid fill">
            <a:extLst>
              <a:ext uri="{FF2B5EF4-FFF2-40B4-BE49-F238E27FC236}">
                <a16:creationId xmlns:a16="http://schemas.microsoft.com/office/drawing/2014/main" id="{9EA9B420-0742-C346-1938-7B806F3ACD0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850049" y="4947644"/>
            <a:ext cx="914400" cy="914400"/>
          </a:xfrm>
          <a:prstGeom prst="rect">
            <a:avLst/>
          </a:prstGeom>
        </p:spPr>
      </p:pic>
    </p:spTree>
    <p:extLst>
      <p:ext uri="{BB962C8B-B14F-4D97-AF65-F5344CB8AC3E}">
        <p14:creationId xmlns:p14="http://schemas.microsoft.com/office/powerpoint/2010/main" val="3573405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0" presetClass="entr" presetSubtype="4096"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1000"/>
                                        <p:tgtEl>
                                          <p:spTgt spid="37"/>
                                        </p:tgtEl>
                                      </p:cBhvr>
                                    </p:animEffect>
                                    <p:anim calcmode="lin" valueType="num">
                                      <p:cBhvr additive="sum">
                                        <p:cTn id="12" dur="1000" fill="hold"/>
                                        <p:tgtEl>
                                          <p:spTgt spid="37"/>
                                        </p:tgtEl>
                                        <p:attrNameLst>
                                          <p:attrName>3d.view.rotation.z</p:attrName>
                                        </p:attrNameLst>
                                      </p:cBhvr>
                                      <p:tavLst>
                                        <p:tav tm="0">
                                          <p:val>
                                            <p:fltVal val="-40"/>
                                          </p:val>
                                        </p:tav>
                                        <p:tav tm="3330">
                                          <p:val>
                                            <p:fltVal val="-39.8698"/>
                                          </p:val>
                                        </p:tav>
                                        <p:tav tm="6660">
                                          <p:val>
                                            <p:fltVal val="-39.4913"/>
                                          </p:val>
                                        </p:tav>
                                        <p:tav tm="9990">
                                          <p:val>
                                            <p:fltVal val="-38.8821"/>
                                          </p:val>
                                        </p:tav>
                                        <p:tav tm="13320">
                                          <p:val>
                                            <p:fltVal val="-38.0599"/>
                                          </p:val>
                                        </p:tav>
                                        <p:tav tm="16650">
                                          <p:val>
                                            <p:fltVal val="-37.0425"/>
                                          </p:val>
                                        </p:tav>
                                        <p:tav tm="19970">
                                          <p:val>
                                            <p:fltVal val="-35.8515"/>
                                          </p:val>
                                        </p:tav>
                                        <p:tav tm="23290">
                                          <p:val>
                                            <p:fltVal val="-34.5015"/>
                                          </p:val>
                                        </p:tav>
                                        <p:tav tm="26620">
                                          <p:val>
                                            <p:fltVal val="-33.0055"/>
                                          </p:val>
                                        </p:tav>
                                        <p:tav tm="29950">
                                          <p:val>
                                            <p:fltVal val="-31.3851"/>
                                          </p:val>
                                        </p:tav>
                                        <p:tav tm="33280">
                                          <p:val>
                                            <p:fltVal val="-29.658"/>
                                          </p:val>
                                        </p:tav>
                                        <p:tav tm="36610">
                                          <p:val>
                                            <p:fltVal val="-27.8419"/>
                                          </p:val>
                                        </p:tav>
                                        <p:tav tm="39940">
                                          <p:val>
                                            <p:fltVal val="-25.9545"/>
                                          </p:val>
                                        </p:tav>
                                        <p:tav tm="43270">
                                          <p:val>
                                            <p:fltVal val="-24.0136"/>
                                          </p:val>
                                        </p:tav>
                                        <p:tav tm="46600">
                                          <p:val>
                                            <p:fltVal val="-22.0368"/>
                                          </p:val>
                                        </p:tav>
                                        <p:tav tm="49930">
                                          <p:val>
                                            <p:fltVal val="-20.0419"/>
                                          </p:val>
                                        </p:tav>
                                        <p:tav tm="53250">
                                          <p:val>
                                            <p:fltVal val="-18.0527"/>
                                          </p:val>
                                        </p:tav>
                                        <p:tav tm="56580">
                                          <p:val>
                                            <p:fltVal val="-16.0747"/>
                                          </p:val>
                                        </p:tav>
                                        <p:tav tm="59900">
                                          <p:val>
                                            <p:fltVal val="-14.1376"/>
                                          </p:val>
                                        </p:tav>
                                        <p:tav tm="63220">
                                          <p:val>
                                            <p:fltVal val="-12.2528"/>
                                          </p:val>
                                        </p:tav>
                                        <p:tav tm="66540">
                                          <p:val>
                                            <p:fltVal val="-10.4379"/>
                                          </p:val>
                                        </p:tav>
                                        <p:tav tm="69870">
                                          <p:val>
                                            <p:fltVal val="-8.7056"/>
                                          </p:val>
                                        </p:tav>
                                        <p:tav tm="73190">
                                          <p:val>
                                            <p:fltVal val="-7.0836"/>
                                          </p:val>
                                        </p:tav>
                                        <p:tav tm="76510">
                                          <p:val>
                                            <p:fltVal val="-5.5844"/>
                                          </p:val>
                                        </p:tav>
                                        <p:tav tm="79830">
                                          <p:val>
                                            <p:fltVal val="-4.2254"/>
                                          </p:val>
                                        </p:tav>
                                        <p:tav tm="83160">
                                          <p:val>
                                            <p:fltVal val="-3.0209"/>
                                          </p:val>
                                        </p:tav>
                                        <p:tav tm="86480">
                                          <p:val>
                                            <p:fltVal val="-1.9957"/>
                                          </p:val>
                                        </p:tav>
                                        <p:tav tm="89800">
                                          <p:val>
                                            <p:fltVal val="-1.1635"/>
                                          </p:val>
                                        </p:tav>
                                        <p:tav tm="93120">
                                          <p:val>
                                            <p:fltVal val="-0.5419"/>
                                          </p:val>
                                        </p:tav>
                                        <p:tav tm="96450">
                                          <p:val>
                                            <p:fltVal val="-0.1476"/>
                                          </p:val>
                                        </p:tav>
                                        <p:tav tm="100000">
                                          <p:val>
                                            <p:fltVal val="0"/>
                                          </p:val>
                                        </p:tav>
                                      </p:tavLst>
                                    </p:anim>
                                    <p:anim calcmode="lin" valueType="num">
                                      <p:cBhvr additive="mult">
                                        <p:cTn id="13" dur="1000" fill="hold"/>
                                        <p:tgtEl>
                                          <p:spTgt spid="37"/>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4" dur="1000" fill="hold"/>
                                        <p:tgtEl>
                                          <p:spTgt spid="37"/>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5" dur="1000" fill="hold"/>
                                        <p:tgtEl>
                                          <p:spTgt spid="37"/>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par>
                                <p:cTn id="16" presetID="26" presetClass="entr" presetSubtype="0" fill="hold" nodeType="with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wipe(down)">
                                      <p:cBhvr>
                                        <p:cTn id="18" dur="580">
                                          <p:stCondLst>
                                            <p:cond delay="0"/>
                                          </p:stCondLst>
                                        </p:cTn>
                                        <p:tgtEl>
                                          <p:spTgt spid="37"/>
                                        </p:tgtEl>
                                      </p:cBhvr>
                                    </p:animEffect>
                                    <p:anim calcmode="lin" valueType="num">
                                      <p:cBhvr>
                                        <p:cTn id="19" dur="1822" tmFilter="0,0; 0.14,0.36; 0.43,0.73; 0.71,0.91; 1.0,1.0">
                                          <p:stCondLst>
                                            <p:cond delay="0"/>
                                          </p:stCondLst>
                                        </p:cTn>
                                        <p:tgtEl>
                                          <p:spTgt spid="37"/>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37"/>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37"/>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37"/>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37"/>
                                        </p:tgtEl>
                                        <p:attrNameLst>
                                          <p:attrName>ppt_y</p:attrName>
                                        </p:attrNameLst>
                                      </p:cBhvr>
                                      <p:tavLst>
                                        <p:tav tm="0" fmla="#ppt_y-sin(pi*$)/81">
                                          <p:val>
                                            <p:fltVal val="0"/>
                                          </p:val>
                                        </p:tav>
                                        <p:tav tm="100000">
                                          <p:val>
                                            <p:fltVal val="1"/>
                                          </p:val>
                                        </p:tav>
                                      </p:tavLst>
                                    </p:anim>
                                    <p:animScale>
                                      <p:cBhvr>
                                        <p:cTn id="24" dur="26">
                                          <p:stCondLst>
                                            <p:cond delay="650"/>
                                          </p:stCondLst>
                                        </p:cTn>
                                        <p:tgtEl>
                                          <p:spTgt spid="37"/>
                                        </p:tgtEl>
                                      </p:cBhvr>
                                      <p:to x="100000" y="60000"/>
                                    </p:animScale>
                                    <p:animScale>
                                      <p:cBhvr>
                                        <p:cTn id="25" dur="166" decel="50000">
                                          <p:stCondLst>
                                            <p:cond delay="676"/>
                                          </p:stCondLst>
                                        </p:cTn>
                                        <p:tgtEl>
                                          <p:spTgt spid="37"/>
                                        </p:tgtEl>
                                      </p:cBhvr>
                                      <p:to x="100000" y="100000"/>
                                    </p:animScale>
                                    <p:animScale>
                                      <p:cBhvr>
                                        <p:cTn id="26" dur="26">
                                          <p:stCondLst>
                                            <p:cond delay="1312"/>
                                          </p:stCondLst>
                                        </p:cTn>
                                        <p:tgtEl>
                                          <p:spTgt spid="37"/>
                                        </p:tgtEl>
                                      </p:cBhvr>
                                      <p:to x="100000" y="80000"/>
                                    </p:animScale>
                                    <p:animScale>
                                      <p:cBhvr>
                                        <p:cTn id="27" dur="166" decel="50000">
                                          <p:stCondLst>
                                            <p:cond delay="1338"/>
                                          </p:stCondLst>
                                        </p:cTn>
                                        <p:tgtEl>
                                          <p:spTgt spid="37"/>
                                        </p:tgtEl>
                                      </p:cBhvr>
                                      <p:to x="100000" y="100000"/>
                                    </p:animScale>
                                    <p:animScale>
                                      <p:cBhvr>
                                        <p:cTn id="28" dur="26">
                                          <p:stCondLst>
                                            <p:cond delay="1642"/>
                                          </p:stCondLst>
                                        </p:cTn>
                                        <p:tgtEl>
                                          <p:spTgt spid="37"/>
                                        </p:tgtEl>
                                      </p:cBhvr>
                                      <p:to x="100000" y="90000"/>
                                    </p:animScale>
                                    <p:animScale>
                                      <p:cBhvr>
                                        <p:cTn id="29" dur="166" decel="50000">
                                          <p:stCondLst>
                                            <p:cond delay="1668"/>
                                          </p:stCondLst>
                                        </p:cTn>
                                        <p:tgtEl>
                                          <p:spTgt spid="37"/>
                                        </p:tgtEl>
                                      </p:cBhvr>
                                      <p:to x="100000" y="100000"/>
                                    </p:animScale>
                                    <p:animScale>
                                      <p:cBhvr>
                                        <p:cTn id="30" dur="26">
                                          <p:stCondLst>
                                            <p:cond delay="1808"/>
                                          </p:stCondLst>
                                        </p:cTn>
                                        <p:tgtEl>
                                          <p:spTgt spid="37"/>
                                        </p:tgtEl>
                                      </p:cBhvr>
                                      <p:to x="100000" y="95000"/>
                                    </p:animScale>
                                    <p:animScale>
                                      <p:cBhvr>
                                        <p:cTn id="31" dur="166" decel="50000">
                                          <p:stCondLst>
                                            <p:cond delay="1834"/>
                                          </p:stCondLst>
                                        </p:cTn>
                                        <p:tgtEl>
                                          <p:spTgt spid="37"/>
                                        </p:tgtEl>
                                      </p:cBhvr>
                                      <p:to x="100000" y="100000"/>
                                    </p:animScale>
                                  </p:childTnLst>
                                </p:cTn>
                              </p:par>
                              <p:par>
                                <p:cTn id="32" presetID="10" presetClass="entr" presetSubtype="0" fill="hold" nodeType="withEffect">
                                  <p:stCondLst>
                                    <p:cond delay="1500"/>
                                  </p:stCondLst>
                                  <p:childTnLst>
                                    <p:set>
                                      <p:cBhvr>
                                        <p:cTn id="33" dur="1" fill="hold">
                                          <p:stCondLst>
                                            <p:cond delay="0"/>
                                          </p:stCondLst>
                                        </p:cTn>
                                        <p:tgtEl>
                                          <p:spTgt spid="40"/>
                                        </p:tgtEl>
                                        <p:attrNameLst>
                                          <p:attrName>style.visibility</p:attrName>
                                        </p:attrNameLst>
                                      </p:cBhvr>
                                      <p:to>
                                        <p:strVal val="visible"/>
                                      </p:to>
                                    </p:set>
                                    <p:animEffect transition="in" filter="fade">
                                      <p:cBhvr>
                                        <p:cTn id="34" dur="500"/>
                                        <p:tgtEl>
                                          <p:spTgt spid="40"/>
                                        </p:tgtEl>
                                      </p:cBhvr>
                                    </p:animEffect>
                                  </p:childTnLst>
                                </p:cTn>
                              </p:par>
                              <p:par>
                                <p:cTn id="35" presetID="10" presetClass="entr" presetSubtype="0" fill="hold" nodeType="withEffect">
                                  <p:stCondLst>
                                    <p:cond delay="150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500"/>
                                        <p:tgtEl>
                                          <p:spTgt spid="41"/>
                                        </p:tgtEl>
                                      </p:cBhvr>
                                    </p:animEffect>
                                  </p:childTnLst>
                                </p:cTn>
                              </p:par>
                              <p:par>
                                <p:cTn id="38" presetID="10" presetClass="entr" presetSubtype="0" fill="hold" nodeType="withEffect">
                                  <p:stCondLst>
                                    <p:cond delay="150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par>
                                <p:cTn id="41" presetID="10" presetClass="entr" presetSubtype="0" fill="hold" nodeType="withEffect">
                                  <p:stCondLst>
                                    <p:cond delay="150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500"/>
                                        <p:tgtEl>
                                          <p:spTgt spid="39"/>
                                        </p:tgtEl>
                                      </p:cBhvr>
                                    </p:animEffect>
                                  </p:childTnLst>
                                </p:cTn>
                              </p:par>
                              <p:par>
                                <p:cTn id="44" presetID="10" presetClass="entr" presetSubtype="0" fill="hold" nodeType="withEffect">
                                  <p:stCondLst>
                                    <p:cond delay="1500"/>
                                  </p:stCondLst>
                                  <p:childTnLst>
                                    <p:set>
                                      <p:cBhvr>
                                        <p:cTn id="45" dur="1" fill="hold">
                                          <p:stCondLst>
                                            <p:cond delay="0"/>
                                          </p:stCondLst>
                                        </p:cTn>
                                        <p:tgtEl>
                                          <p:spTgt spid="42"/>
                                        </p:tgtEl>
                                        <p:attrNameLst>
                                          <p:attrName>style.visibility</p:attrName>
                                        </p:attrNameLst>
                                      </p:cBhvr>
                                      <p:to>
                                        <p:strVal val="visible"/>
                                      </p:to>
                                    </p:set>
                                    <p:animEffect transition="in" filter="fade">
                                      <p:cBhvr>
                                        <p:cTn id="4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07" y="133632"/>
            <a:ext cx="9457481" cy="1325563"/>
          </a:xfrm>
        </p:spPr>
        <p:txBody>
          <a:bodyPr>
            <a:normAutofit fontScale="90000"/>
          </a:bodyPr>
          <a:lstStyle/>
          <a:p>
            <a:r>
              <a:rPr lang="en-GB" sz="4000" b="1" dirty="0">
                <a:latin typeface="+mn-lt"/>
              </a:rPr>
              <a:t>Brief intro to some common statistical tests</a:t>
            </a:r>
            <a:br>
              <a:rPr lang="en-GB" sz="4000" b="1" dirty="0">
                <a:latin typeface="+mn-lt"/>
              </a:rPr>
            </a:br>
            <a:r>
              <a:rPr lang="en-GB" sz="4000" b="1" dirty="0">
                <a:latin typeface="+mn-lt"/>
              </a:rPr>
              <a:t>- an overview of hypothesis testing approaches</a:t>
            </a:r>
          </a:p>
        </p:txBody>
      </p:sp>
      <p:sp>
        <p:nvSpPr>
          <p:cNvPr id="3" name="TextBox 2"/>
          <p:cNvSpPr txBox="1"/>
          <p:nvPr/>
        </p:nvSpPr>
        <p:spPr>
          <a:xfrm>
            <a:off x="251460" y="1515424"/>
            <a:ext cx="3351353" cy="249299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sz="1200" b="1" i="1" dirty="0"/>
              <a:t>2) For hypothesis testing:</a:t>
            </a:r>
          </a:p>
          <a:p>
            <a:pPr marL="171450" indent="-171450">
              <a:buFont typeface="Arial" panose="020B0604020202020204" pitchFamily="34" charset="0"/>
              <a:buChar char="•"/>
            </a:pPr>
            <a:r>
              <a:rPr lang="en-GB" sz="1200" b="1" i="1" dirty="0"/>
              <a:t>Tests of difference </a:t>
            </a:r>
            <a:r>
              <a:rPr lang="en-GB" sz="1200" dirty="0"/>
              <a:t>= Used to test whether one group is different from another, or different from expected</a:t>
            </a:r>
          </a:p>
          <a:p>
            <a:pPr marL="171450" indent="-171450">
              <a:buFont typeface="Arial" panose="020B0604020202020204" pitchFamily="34" charset="0"/>
              <a:buChar char="•"/>
            </a:pPr>
            <a:r>
              <a:rPr lang="en-GB" sz="1200" b="1" i="1" dirty="0"/>
              <a:t>Tests of relationships </a:t>
            </a:r>
            <a:r>
              <a:rPr lang="en-GB" sz="1200" dirty="0"/>
              <a:t>= Used to test whether there is an association between one variable and another</a:t>
            </a:r>
          </a:p>
          <a:p>
            <a:pPr marL="628650" lvl="1" indent="-171450">
              <a:buFont typeface="Arial" panose="020B0604020202020204" pitchFamily="34" charset="0"/>
              <a:buChar char="•"/>
            </a:pPr>
            <a:r>
              <a:rPr lang="en-GB" sz="1200" b="1" i="1" dirty="0"/>
              <a:t>Correlation</a:t>
            </a:r>
            <a:r>
              <a:rPr lang="en-GB" sz="1200" dirty="0"/>
              <a:t> = no assumption of causation</a:t>
            </a:r>
          </a:p>
          <a:p>
            <a:pPr marL="628650" lvl="1" indent="-171450">
              <a:buFont typeface="Arial" panose="020B0604020202020204" pitchFamily="34" charset="0"/>
              <a:buChar char="•"/>
            </a:pPr>
            <a:r>
              <a:rPr lang="en-GB" sz="1200" b="1" i="1" dirty="0"/>
              <a:t>Regression</a:t>
            </a:r>
            <a:r>
              <a:rPr lang="en-GB" sz="1200" dirty="0"/>
              <a:t> = cause-effect relationship is implied – there is a biological explanation for the linkage between them</a:t>
            </a:r>
          </a:p>
        </p:txBody>
      </p:sp>
      <p:sp>
        <p:nvSpPr>
          <p:cNvPr id="7" name="TextBox 6"/>
          <p:cNvSpPr txBox="1"/>
          <p:nvPr/>
        </p:nvSpPr>
        <p:spPr>
          <a:xfrm>
            <a:off x="3959506" y="1515424"/>
            <a:ext cx="7988653" cy="4124206"/>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GB" sz="2000" b="1" dirty="0"/>
              <a:t>Key ideas in frequentist hypothesis testing</a:t>
            </a:r>
            <a:r>
              <a:rPr lang="en-GB" sz="2000" dirty="0"/>
              <a:t>:</a:t>
            </a:r>
          </a:p>
          <a:p>
            <a:pPr marL="342900" indent="-342900">
              <a:buFont typeface="Arial" panose="020B0604020202020204" pitchFamily="34" charset="0"/>
              <a:buChar char="•"/>
            </a:pPr>
            <a:r>
              <a:rPr lang="en-GB" sz="2000" b="1" i="1" dirty="0">
                <a:solidFill>
                  <a:schemeClr val="bg1">
                    <a:lumMod val="50000"/>
                  </a:schemeClr>
                </a:solidFill>
              </a:rPr>
              <a:t>Null hypothesis, H0, and alternate hypothesis, H1</a:t>
            </a:r>
          </a:p>
          <a:p>
            <a:pPr marL="342900" indent="-342900">
              <a:buFont typeface="Arial" panose="020B0604020202020204" pitchFamily="34" charset="0"/>
              <a:buChar char="•"/>
            </a:pPr>
            <a:r>
              <a:rPr lang="en-GB" sz="2000" b="1" i="1" dirty="0">
                <a:solidFill>
                  <a:schemeClr val="tx1"/>
                </a:solidFill>
              </a:rPr>
              <a:t>Test statistics</a:t>
            </a:r>
          </a:p>
          <a:p>
            <a:pPr marL="800100" lvl="1" indent="-342900">
              <a:buFont typeface="Arial" panose="020B0604020202020204" pitchFamily="34" charset="0"/>
              <a:buChar char="•"/>
            </a:pPr>
            <a:r>
              <a:rPr lang="en-GB" dirty="0">
                <a:solidFill>
                  <a:schemeClr val="tx1"/>
                </a:solidFill>
              </a:rPr>
              <a:t>Hypothesis testing-based tests will calculate a test statistic (e.g. t-value, z-value, F-value, X2-value) which provides a numerical summary of an observed data set based on its central tendency, variation, sample size, and number of predictors in your statistical model</a:t>
            </a:r>
          </a:p>
          <a:p>
            <a:pPr marL="1257300" lvl="2" indent="-342900">
              <a:buFont typeface="Arial" panose="020B0604020202020204" pitchFamily="34" charset="0"/>
              <a:buChar char="•"/>
            </a:pPr>
            <a:r>
              <a:rPr lang="en-GB" dirty="0">
                <a:solidFill>
                  <a:schemeClr val="tx1"/>
                </a:solidFill>
              </a:rPr>
              <a:t>Often it’s the pattern in data (e.g. correlation between variables or difference between grouped) divided by the variance in the data (i.e. standard deviation)</a:t>
            </a:r>
          </a:p>
          <a:p>
            <a:pPr marL="800100" lvl="1" indent="-342900">
              <a:buFont typeface="Arial" panose="020B0604020202020204" pitchFamily="34" charset="0"/>
              <a:buChar char="•"/>
            </a:pPr>
            <a:r>
              <a:rPr lang="en-GB" dirty="0">
                <a:solidFill>
                  <a:schemeClr val="tx1"/>
                </a:solidFill>
              </a:rPr>
              <a:t>Very high or low test statistics typically indicate that rejection of the null hypothesis is likely</a:t>
            </a:r>
            <a:endParaRPr lang="en-GB" sz="2000" b="1" i="1" dirty="0">
              <a:solidFill>
                <a:schemeClr val="bg1">
                  <a:lumMod val="50000"/>
                </a:schemeClr>
              </a:solidFill>
            </a:endParaRPr>
          </a:p>
          <a:p>
            <a:pPr marL="342900" indent="-342900">
              <a:buFont typeface="Arial" panose="020B0604020202020204" pitchFamily="34" charset="0"/>
              <a:buChar char="•"/>
            </a:pPr>
            <a:r>
              <a:rPr lang="en-GB" sz="2000" b="1" i="1" dirty="0">
                <a:solidFill>
                  <a:schemeClr val="bg1">
                    <a:lumMod val="50000"/>
                  </a:schemeClr>
                </a:solidFill>
              </a:rPr>
              <a:t>P-values</a:t>
            </a:r>
          </a:p>
          <a:p>
            <a:pPr marL="342900" indent="-342900">
              <a:buFont typeface="Arial" panose="020B0604020202020204" pitchFamily="34" charset="0"/>
              <a:buChar char="•"/>
            </a:pPr>
            <a:r>
              <a:rPr lang="en-GB" sz="2000" b="1" i="1" dirty="0">
                <a:solidFill>
                  <a:schemeClr val="bg1">
                    <a:lumMod val="50000"/>
                  </a:schemeClr>
                </a:solidFill>
              </a:rPr>
              <a:t>Effect size</a:t>
            </a:r>
            <a:endParaRPr lang="en-GB" sz="2000" dirty="0">
              <a:solidFill>
                <a:schemeClr val="tx1"/>
              </a:solidFill>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122" y="4252780"/>
            <a:ext cx="2022760" cy="202276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5124" y="4252780"/>
            <a:ext cx="1994382" cy="1994382"/>
          </a:xfrm>
          <a:prstGeom prst="rect">
            <a:avLst/>
          </a:prstGeom>
        </p:spPr>
      </p:pic>
    </p:spTree>
    <p:extLst>
      <p:ext uri="{BB962C8B-B14F-4D97-AF65-F5344CB8AC3E}">
        <p14:creationId xmlns:p14="http://schemas.microsoft.com/office/powerpoint/2010/main" val="38817836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07" y="133632"/>
            <a:ext cx="9457481" cy="1325563"/>
          </a:xfrm>
        </p:spPr>
        <p:txBody>
          <a:bodyPr>
            <a:normAutofit fontScale="90000"/>
          </a:bodyPr>
          <a:lstStyle/>
          <a:p>
            <a:r>
              <a:rPr lang="en-GB" sz="4000" b="1" dirty="0">
                <a:latin typeface="+mn-lt"/>
              </a:rPr>
              <a:t>Brief intro to some common statistical tests</a:t>
            </a:r>
            <a:br>
              <a:rPr lang="en-GB" sz="4000" b="1" dirty="0">
                <a:latin typeface="+mn-lt"/>
              </a:rPr>
            </a:br>
            <a:r>
              <a:rPr lang="en-GB" sz="4000" b="1" dirty="0">
                <a:latin typeface="+mn-lt"/>
              </a:rPr>
              <a:t>- an overview of hypothesis testing approaches</a:t>
            </a:r>
          </a:p>
        </p:txBody>
      </p:sp>
      <p:sp>
        <p:nvSpPr>
          <p:cNvPr id="3" name="TextBox 2"/>
          <p:cNvSpPr txBox="1"/>
          <p:nvPr/>
        </p:nvSpPr>
        <p:spPr>
          <a:xfrm>
            <a:off x="251460" y="1515424"/>
            <a:ext cx="3351353" cy="249299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sz="1200" b="1" i="1" dirty="0"/>
              <a:t>2) For hypothesis testing:</a:t>
            </a:r>
          </a:p>
          <a:p>
            <a:pPr marL="171450" indent="-171450">
              <a:buFont typeface="Arial" panose="020B0604020202020204" pitchFamily="34" charset="0"/>
              <a:buChar char="•"/>
            </a:pPr>
            <a:r>
              <a:rPr lang="en-GB" sz="1200" b="1" i="1" dirty="0"/>
              <a:t>Tests of difference </a:t>
            </a:r>
            <a:r>
              <a:rPr lang="en-GB" sz="1200" dirty="0"/>
              <a:t>= Used to test whether one group is different from another, or different from expected</a:t>
            </a:r>
          </a:p>
          <a:p>
            <a:pPr marL="171450" indent="-171450">
              <a:buFont typeface="Arial" panose="020B0604020202020204" pitchFamily="34" charset="0"/>
              <a:buChar char="•"/>
            </a:pPr>
            <a:r>
              <a:rPr lang="en-GB" sz="1200" b="1" i="1" dirty="0"/>
              <a:t>Tests of relationships </a:t>
            </a:r>
            <a:r>
              <a:rPr lang="en-GB" sz="1200" dirty="0"/>
              <a:t>= Used to test whether there is an association between one variable and another</a:t>
            </a:r>
          </a:p>
          <a:p>
            <a:pPr marL="628650" lvl="1" indent="-171450">
              <a:buFont typeface="Arial" panose="020B0604020202020204" pitchFamily="34" charset="0"/>
              <a:buChar char="•"/>
            </a:pPr>
            <a:r>
              <a:rPr lang="en-GB" sz="1200" b="1" i="1" dirty="0"/>
              <a:t>Correlation</a:t>
            </a:r>
            <a:r>
              <a:rPr lang="en-GB" sz="1200" dirty="0"/>
              <a:t> = no assumption of causation</a:t>
            </a:r>
          </a:p>
          <a:p>
            <a:pPr marL="628650" lvl="1" indent="-171450">
              <a:buFont typeface="Arial" panose="020B0604020202020204" pitchFamily="34" charset="0"/>
              <a:buChar char="•"/>
            </a:pPr>
            <a:r>
              <a:rPr lang="en-GB" sz="1200" b="1" i="1" dirty="0"/>
              <a:t>Regression</a:t>
            </a:r>
            <a:r>
              <a:rPr lang="en-GB" sz="1200" dirty="0"/>
              <a:t> = cause-effect relationship is implied – there is a biological explanation for the linkage between them</a:t>
            </a:r>
          </a:p>
        </p:txBody>
      </p:sp>
      <p:sp>
        <p:nvSpPr>
          <p:cNvPr id="7" name="TextBox 6"/>
          <p:cNvSpPr txBox="1"/>
          <p:nvPr/>
        </p:nvSpPr>
        <p:spPr>
          <a:xfrm>
            <a:off x="3936723" y="1515424"/>
            <a:ext cx="8083952" cy="440120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GB" sz="2000" b="1" dirty="0"/>
              <a:t>Key ideas in frequentist hypothesis testing</a:t>
            </a:r>
            <a:r>
              <a:rPr lang="en-GB" sz="2000" dirty="0"/>
              <a:t>:</a:t>
            </a:r>
          </a:p>
          <a:p>
            <a:pPr marL="342900" indent="-342900">
              <a:buFont typeface="Arial" panose="020B0604020202020204" pitchFamily="34" charset="0"/>
              <a:buChar char="•"/>
            </a:pPr>
            <a:r>
              <a:rPr lang="en-GB" sz="2000" b="1" i="1" dirty="0">
                <a:solidFill>
                  <a:schemeClr val="bg1">
                    <a:lumMod val="50000"/>
                  </a:schemeClr>
                </a:solidFill>
              </a:rPr>
              <a:t>Null hypothesis, H0, and alternate hypothesis, H1</a:t>
            </a:r>
          </a:p>
          <a:p>
            <a:pPr marL="342900" indent="-342900">
              <a:buFont typeface="Arial" panose="020B0604020202020204" pitchFamily="34" charset="0"/>
              <a:buChar char="•"/>
            </a:pPr>
            <a:r>
              <a:rPr lang="en-GB" sz="2000" b="1" i="1" dirty="0">
                <a:solidFill>
                  <a:schemeClr val="bg1">
                    <a:lumMod val="50000"/>
                  </a:schemeClr>
                </a:solidFill>
              </a:rPr>
              <a:t>Test statistics</a:t>
            </a:r>
          </a:p>
          <a:p>
            <a:pPr marL="342900" indent="-342900">
              <a:buFont typeface="Arial" panose="020B0604020202020204" pitchFamily="34" charset="0"/>
              <a:buChar char="•"/>
            </a:pPr>
            <a:r>
              <a:rPr lang="en-GB" sz="2000" b="1" i="1" dirty="0">
                <a:solidFill>
                  <a:schemeClr val="tx1"/>
                </a:solidFill>
              </a:rPr>
              <a:t>P-values</a:t>
            </a:r>
            <a:r>
              <a:rPr lang="en-GB" sz="2000" b="1" i="1" dirty="0">
                <a:solidFill>
                  <a:schemeClr val="bg1">
                    <a:lumMod val="50000"/>
                  </a:schemeClr>
                </a:solidFill>
              </a:rPr>
              <a:t> </a:t>
            </a:r>
          </a:p>
          <a:p>
            <a:pPr marL="800100" lvl="1" indent="-342900">
              <a:buFont typeface="Arial" panose="020B0604020202020204" pitchFamily="34" charset="0"/>
              <a:buChar char="•"/>
            </a:pPr>
            <a:r>
              <a:rPr lang="en-GB" dirty="0">
                <a:solidFill>
                  <a:schemeClr val="tx1"/>
                </a:solidFill>
              </a:rPr>
              <a:t>Comparison of the test statistic value that was calculated from your sample, with the predicted distribution if null is true, allows you to make a judgement about how likely it is to be true</a:t>
            </a:r>
          </a:p>
          <a:p>
            <a:pPr marL="800100" lvl="1" indent="-342900">
              <a:buFont typeface="Arial" panose="020B0604020202020204" pitchFamily="34" charset="0"/>
              <a:buChar char="•"/>
            </a:pPr>
            <a:r>
              <a:rPr lang="en-GB" dirty="0">
                <a:solidFill>
                  <a:schemeClr val="tx1"/>
                </a:solidFill>
              </a:rPr>
              <a:t>P-values help with this and provide a universal way across multiple types of test for us to assess whether we should reject null</a:t>
            </a:r>
          </a:p>
          <a:p>
            <a:pPr marL="800100" lvl="1" indent="-342900">
              <a:buFont typeface="Arial" panose="020B0604020202020204" pitchFamily="34" charset="0"/>
              <a:buChar char="•"/>
            </a:pPr>
            <a:r>
              <a:rPr lang="en-GB" i="1" dirty="0">
                <a:solidFill>
                  <a:schemeClr val="tx1"/>
                </a:solidFill>
              </a:rPr>
              <a:t>P-value </a:t>
            </a:r>
            <a:r>
              <a:rPr lang="en-GB" dirty="0">
                <a:solidFill>
                  <a:schemeClr val="tx1"/>
                </a:solidFill>
              </a:rPr>
              <a:t>= the probability of seeing a result that’s at least as extreme as the test statistic, if the null hypothesis is true</a:t>
            </a:r>
          </a:p>
          <a:p>
            <a:pPr marL="800100" lvl="1" indent="-342900">
              <a:buFont typeface="Arial" panose="020B0604020202020204" pitchFamily="34" charset="0"/>
              <a:buChar char="•"/>
            </a:pPr>
            <a:r>
              <a:rPr lang="en-GB" dirty="0">
                <a:solidFill>
                  <a:schemeClr val="tx1"/>
                </a:solidFill>
              </a:rPr>
              <a:t>In ecology we typically apply 0.05 (5%) as the critical level for rejection of the null hypothesis, with smaller P-values indicating greater confidence in rejecting the null hypothesis</a:t>
            </a:r>
          </a:p>
          <a:p>
            <a:pPr marL="342900" indent="-342900">
              <a:buFont typeface="Arial" panose="020B0604020202020204" pitchFamily="34" charset="0"/>
              <a:buChar char="•"/>
            </a:pPr>
            <a:r>
              <a:rPr lang="en-GB" sz="2000" b="1" i="1" dirty="0">
                <a:solidFill>
                  <a:schemeClr val="bg1">
                    <a:lumMod val="50000"/>
                  </a:schemeClr>
                </a:solidFill>
              </a:rPr>
              <a:t>Effect size</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122" y="4252780"/>
            <a:ext cx="2022760" cy="2022760"/>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5124" y="4252780"/>
            <a:ext cx="1994382" cy="1994382"/>
          </a:xfrm>
          <a:prstGeom prst="rect">
            <a:avLst/>
          </a:prstGeom>
        </p:spPr>
      </p:pic>
    </p:spTree>
    <p:extLst>
      <p:ext uri="{BB962C8B-B14F-4D97-AF65-F5344CB8AC3E}">
        <p14:creationId xmlns:p14="http://schemas.microsoft.com/office/powerpoint/2010/main" val="28887005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07" y="133632"/>
            <a:ext cx="9457481" cy="1325563"/>
          </a:xfrm>
        </p:spPr>
        <p:txBody>
          <a:bodyPr>
            <a:normAutofit fontScale="90000"/>
          </a:bodyPr>
          <a:lstStyle/>
          <a:p>
            <a:r>
              <a:rPr lang="en-GB" sz="4000" b="1" dirty="0">
                <a:latin typeface="+mn-lt"/>
              </a:rPr>
              <a:t>Brief intro to some common statistical tests</a:t>
            </a:r>
            <a:br>
              <a:rPr lang="en-GB" sz="4000" b="1" dirty="0">
                <a:latin typeface="+mn-lt"/>
              </a:rPr>
            </a:br>
            <a:r>
              <a:rPr lang="en-GB" sz="4000" b="1" dirty="0">
                <a:latin typeface="+mn-lt"/>
              </a:rPr>
              <a:t>- an overview of hypothesis testing approaches</a:t>
            </a:r>
          </a:p>
        </p:txBody>
      </p:sp>
      <p:sp>
        <p:nvSpPr>
          <p:cNvPr id="3" name="TextBox 2"/>
          <p:cNvSpPr txBox="1"/>
          <p:nvPr/>
        </p:nvSpPr>
        <p:spPr>
          <a:xfrm>
            <a:off x="251460" y="1515424"/>
            <a:ext cx="3351353" cy="249299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GB" sz="1200" b="1" i="1" dirty="0"/>
              <a:t>2) For hypothesis testing:</a:t>
            </a:r>
          </a:p>
          <a:p>
            <a:pPr marL="171450" indent="-171450">
              <a:buFont typeface="Arial" panose="020B0604020202020204" pitchFamily="34" charset="0"/>
              <a:buChar char="•"/>
            </a:pPr>
            <a:r>
              <a:rPr lang="en-GB" sz="1200" b="1" i="1" dirty="0"/>
              <a:t>Tests of difference </a:t>
            </a:r>
            <a:r>
              <a:rPr lang="en-GB" sz="1200" dirty="0"/>
              <a:t>= Used to test whether one group is different from another, or different from expected</a:t>
            </a:r>
          </a:p>
          <a:p>
            <a:pPr marL="171450" indent="-171450">
              <a:buFont typeface="Arial" panose="020B0604020202020204" pitchFamily="34" charset="0"/>
              <a:buChar char="•"/>
            </a:pPr>
            <a:r>
              <a:rPr lang="en-GB" sz="1200" b="1" i="1" dirty="0"/>
              <a:t>Tests of relationships </a:t>
            </a:r>
            <a:r>
              <a:rPr lang="en-GB" sz="1200" dirty="0"/>
              <a:t>= Used to test whether there is an association between one variable and another</a:t>
            </a:r>
          </a:p>
          <a:p>
            <a:pPr marL="628650" lvl="1" indent="-171450">
              <a:buFont typeface="Arial" panose="020B0604020202020204" pitchFamily="34" charset="0"/>
              <a:buChar char="•"/>
            </a:pPr>
            <a:r>
              <a:rPr lang="en-GB" sz="1200" b="1" i="1" dirty="0"/>
              <a:t>Correlation</a:t>
            </a:r>
            <a:r>
              <a:rPr lang="en-GB" sz="1200" dirty="0"/>
              <a:t> = no assumption of causation</a:t>
            </a:r>
          </a:p>
          <a:p>
            <a:pPr marL="628650" lvl="1" indent="-171450">
              <a:buFont typeface="Arial" panose="020B0604020202020204" pitchFamily="34" charset="0"/>
              <a:buChar char="•"/>
            </a:pPr>
            <a:r>
              <a:rPr lang="en-GB" sz="1200" b="1" i="1" dirty="0"/>
              <a:t>Regression</a:t>
            </a:r>
            <a:r>
              <a:rPr lang="en-GB" sz="1200" dirty="0"/>
              <a:t> = cause-effect relationship is implied – there is a biological explanation for the linkage between them</a:t>
            </a:r>
          </a:p>
        </p:txBody>
      </p:sp>
      <p:sp>
        <p:nvSpPr>
          <p:cNvPr id="7" name="TextBox 6"/>
          <p:cNvSpPr txBox="1"/>
          <p:nvPr/>
        </p:nvSpPr>
        <p:spPr>
          <a:xfrm>
            <a:off x="3959506" y="1536523"/>
            <a:ext cx="7988653" cy="440120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GB" sz="2000" b="1" dirty="0"/>
              <a:t>Key ideas in frequentist hypothesis testing</a:t>
            </a:r>
            <a:r>
              <a:rPr lang="en-GB" sz="2000" dirty="0"/>
              <a:t>:</a:t>
            </a:r>
          </a:p>
          <a:p>
            <a:pPr marL="342900" indent="-342900">
              <a:buFont typeface="Arial" panose="020B0604020202020204" pitchFamily="34" charset="0"/>
              <a:buChar char="•"/>
            </a:pPr>
            <a:r>
              <a:rPr lang="en-GB" sz="2000" b="1" i="1" dirty="0">
                <a:solidFill>
                  <a:schemeClr val="bg1">
                    <a:lumMod val="50000"/>
                  </a:schemeClr>
                </a:solidFill>
              </a:rPr>
              <a:t>Null hypothesis, H0, and alternate hypothesis, H1</a:t>
            </a:r>
          </a:p>
          <a:p>
            <a:pPr marL="342900" indent="-342900">
              <a:buFont typeface="Arial" panose="020B0604020202020204" pitchFamily="34" charset="0"/>
              <a:buChar char="•"/>
            </a:pPr>
            <a:r>
              <a:rPr lang="en-GB" sz="2000" b="1" i="1" dirty="0">
                <a:solidFill>
                  <a:schemeClr val="bg1">
                    <a:lumMod val="50000"/>
                  </a:schemeClr>
                </a:solidFill>
              </a:rPr>
              <a:t>Test statistics</a:t>
            </a:r>
          </a:p>
          <a:p>
            <a:pPr marL="342900" indent="-342900">
              <a:buFont typeface="Arial" panose="020B0604020202020204" pitchFamily="34" charset="0"/>
              <a:buChar char="•"/>
            </a:pPr>
            <a:r>
              <a:rPr lang="en-GB" sz="2000" b="1" i="1" dirty="0">
                <a:solidFill>
                  <a:schemeClr val="bg1">
                    <a:lumMod val="50000"/>
                  </a:schemeClr>
                </a:solidFill>
              </a:rPr>
              <a:t>P-values</a:t>
            </a:r>
          </a:p>
          <a:p>
            <a:pPr marL="342900" indent="-342900">
              <a:buFont typeface="Arial" panose="020B0604020202020204" pitchFamily="34" charset="0"/>
              <a:buChar char="•"/>
            </a:pPr>
            <a:r>
              <a:rPr lang="en-GB" sz="2000" b="1" i="1" dirty="0">
                <a:solidFill>
                  <a:schemeClr val="tx1"/>
                </a:solidFill>
              </a:rPr>
              <a:t>Effect size</a:t>
            </a:r>
          </a:p>
          <a:p>
            <a:pPr marL="800100" lvl="1" indent="-342900">
              <a:buFont typeface="Arial" panose="020B0604020202020204" pitchFamily="34" charset="0"/>
              <a:buChar char="•"/>
            </a:pPr>
            <a:r>
              <a:rPr lang="en-GB" b="1" i="1" dirty="0">
                <a:solidFill>
                  <a:schemeClr val="tx1"/>
                </a:solidFill>
              </a:rPr>
              <a:t>Don’t forget effect sizes! i.e. how big a difference is there in real money!</a:t>
            </a:r>
          </a:p>
          <a:p>
            <a:pPr marL="800100" lvl="1" indent="-342900">
              <a:buFont typeface="Arial" panose="020B0604020202020204" pitchFamily="34" charset="0"/>
              <a:buChar char="•"/>
            </a:pPr>
            <a:r>
              <a:rPr lang="en-GB" dirty="0">
                <a:solidFill>
                  <a:schemeClr val="tx1"/>
                </a:solidFill>
              </a:rPr>
              <a:t>Easy to get carried away with significant p-values, and not stop to think whether the difference you have ‘found’ is biologically meaningful, interesting, or relevant.</a:t>
            </a:r>
          </a:p>
          <a:p>
            <a:pPr marL="800100" lvl="1" indent="-342900">
              <a:buFont typeface="Arial" panose="020B0604020202020204" pitchFamily="34" charset="0"/>
              <a:buChar char="•"/>
            </a:pPr>
            <a:r>
              <a:rPr lang="en-GB" dirty="0">
                <a:solidFill>
                  <a:schemeClr val="tx1"/>
                </a:solidFill>
              </a:rPr>
              <a:t>E.g. you could find that there was a significant difference in number of beetles found in one site compared with another, but if this is an average of 5 per transect compared with 7, is it likely that this is an ecologically important difference? – seems likely that this beetle is similarly rare in both and so not playing a substantial role in functions.</a:t>
            </a:r>
          </a:p>
          <a:p>
            <a:pPr lvl="1"/>
            <a:endParaRPr lang="en-GB" dirty="0">
              <a:solidFill>
                <a:schemeClr val="tx1"/>
              </a:solidFill>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122" y="4252780"/>
            <a:ext cx="2022760" cy="2022760"/>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5124" y="4252780"/>
            <a:ext cx="1994382" cy="1994382"/>
          </a:xfrm>
          <a:prstGeom prst="rect">
            <a:avLst/>
          </a:prstGeom>
        </p:spPr>
      </p:pic>
    </p:spTree>
    <p:extLst>
      <p:ext uri="{BB962C8B-B14F-4D97-AF65-F5344CB8AC3E}">
        <p14:creationId xmlns:p14="http://schemas.microsoft.com/office/powerpoint/2010/main" val="10308278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4000" b="1" dirty="0">
                <a:latin typeface="+mn-lt"/>
              </a:rPr>
              <a:t>- examples of tests of difference</a:t>
            </a:r>
            <a:endParaRPr lang="en-GB" sz="3700" b="1" dirty="0">
              <a:latin typeface="+mn-lt"/>
            </a:endParaRPr>
          </a:p>
        </p:txBody>
      </p:sp>
      <p:sp>
        <p:nvSpPr>
          <p:cNvPr id="7" name="Content Placeholder 6"/>
          <p:cNvSpPr>
            <a:spLocks noGrp="1"/>
          </p:cNvSpPr>
          <p:nvPr>
            <p:ph sz="half" idx="1"/>
          </p:nvPr>
        </p:nvSpPr>
        <p:spPr>
          <a:xfrm>
            <a:off x="2699358" y="1512713"/>
            <a:ext cx="5332121" cy="5129407"/>
          </a:xfrm>
        </p:spPr>
        <p:style>
          <a:lnRef idx="1">
            <a:schemeClr val="accent6"/>
          </a:lnRef>
          <a:fillRef idx="2">
            <a:schemeClr val="accent6"/>
          </a:fillRef>
          <a:effectRef idx="1">
            <a:schemeClr val="accent6"/>
          </a:effectRef>
          <a:fontRef idx="minor">
            <a:schemeClr val="dk1"/>
          </a:fontRef>
        </p:style>
        <p:txBody>
          <a:bodyPr>
            <a:noAutofit/>
          </a:bodyPr>
          <a:lstStyle/>
          <a:p>
            <a:pPr marL="0" indent="0">
              <a:buNone/>
            </a:pPr>
            <a:r>
              <a:rPr lang="en-GB" b="1" dirty="0"/>
              <a:t>Two-Sample T-Test</a:t>
            </a:r>
          </a:p>
          <a:p>
            <a:r>
              <a:rPr lang="en-GB" sz="2000" dirty="0">
                <a:solidFill>
                  <a:schemeClr val="tx1"/>
                </a:solidFill>
              </a:rPr>
              <a:t>For testing for differences in the means of two groups</a:t>
            </a:r>
          </a:p>
          <a:p>
            <a:r>
              <a:rPr lang="en-GB" sz="2000" dirty="0">
                <a:solidFill>
                  <a:schemeClr val="tx1"/>
                </a:solidFill>
              </a:rPr>
              <a:t>Type of data = categorical predictor, and continuous response</a:t>
            </a:r>
          </a:p>
          <a:p>
            <a:r>
              <a:rPr lang="en-GB" sz="2000" dirty="0">
                <a:solidFill>
                  <a:schemeClr val="tx1"/>
                </a:solidFill>
              </a:rPr>
              <a:t>Test statistic = t-value</a:t>
            </a:r>
          </a:p>
          <a:p>
            <a:r>
              <a:rPr lang="en-GB" sz="2000" dirty="0">
                <a:solidFill>
                  <a:schemeClr val="tx1"/>
                </a:solidFill>
              </a:rPr>
              <a:t>Null = no differences between the means of groups</a:t>
            </a:r>
          </a:p>
          <a:p>
            <a:r>
              <a:rPr lang="en-GB" sz="2000" i="1" dirty="0">
                <a:solidFill>
                  <a:schemeClr val="tx1"/>
                </a:solidFill>
              </a:rPr>
              <a:t>Ecology example:</a:t>
            </a:r>
          </a:p>
          <a:p>
            <a:pPr lvl="1"/>
            <a:r>
              <a:rPr lang="en-GB" sz="2000" i="1" dirty="0">
                <a:solidFill>
                  <a:schemeClr val="tx1"/>
                </a:solidFill>
              </a:rPr>
              <a:t>Testing whether vegetation grows taller on the verges of B-Roads or A-Roads</a:t>
            </a:r>
          </a:p>
          <a:p>
            <a:pPr lvl="2"/>
            <a:r>
              <a:rPr lang="en-GB" i="1" dirty="0">
                <a:solidFill>
                  <a:schemeClr val="tx1"/>
                </a:solidFill>
              </a:rPr>
              <a:t>Predictor = road type</a:t>
            </a:r>
          </a:p>
          <a:p>
            <a:pPr lvl="2"/>
            <a:r>
              <a:rPr lang="en-GB" i="1" dirty="0">
                <a:solidFill>
                  <a:schemeClr val="tx1"/>
                </a:solidFill>
              </a:rPr>
              <a:t>Response = vegetation height</a:t>
            </a:r>
          </a:p>
          <a:p>
            <a:pPr lvl="2"/>
            <a:r>
              <a:rPr lang="en-GB" i="1" dirty="0">
                <a:solidFill>
                  <a:schemeClr val="tx1"/>
                </a:solidFill>
              </a:rPr>
              <a:t>Null hypothesis = no difference in vegetation height</a:t>
            </a:r>
          </a:p>
          <a:p>
            <a:endParaRPr lang="en-GB" sz="2000" dirty="0"/>
          </a:p>
        </p:txBody>
      </p:sp>
      <p:sp>
        <p:nvSpPr>
          <p:cNvPr id="8" name="Content Placeholder 7"/>
          <p:cNvSpPr>
            <a:spLocks noGrp="1"/>
          </p:cNvSpPr>
          <p:nvPr>
            <p:ph sz="half" idx="2"/>
          </p:nvPr>
        </p:nvSpPr>
        <p:spPr>
          <a:xfrm>
            <a:off x="8221980" y="1512713"/>
            <a:ext cx="3665220" cy="2663047"/>
          </a:xfrm>
        </p:spPr>
        <p:style>
          <a:lnRef idx="1">
            <a:schemeClr val="accent6"/>
          </a:lnRef>
          <a:fillRef idx="2">
            <a:schemeClr val="accent6"/>
          </a:fillRef>
          <a:effectRef idx="1">
            <a:schemeClr val="accent6"/>
          </a:effectRef>
          <a:fontRef idx="minor">
            <a:schemeClr val="dk1"/>
          </a:fontRef>
        </p:style>
        <p:txBody>
          <a:bodyPr>
            <a:noAutofit/>
          </a:bodyPr>
          <a:lstStyle/>
          <a:p>
            <a:pPr marL="0" indent="0">
              <a:buNone/>
            </a:pPr>
            <a:r>
              <a:rPr lang="en-GB" b="1" dirty="0"/>
              <a:t>Mann-Whitney U</a:t>
            </a:r>
          </a:p>
          <a:p>
            <a:r>
              <a:rPr lang="en-GB" sz="2000" dirty="0"/>
              <a:t>A non-parametric test equivalent to a Two Sample t-test</a:t>
            </a:r>
          </a:p>
          <a:p>
            <a:r>
              <a:rPr lang="en-GB" sz="2000" dirty="0"/>
              <a:t>Makes no assumption about the distribution of the population</a:t>
            </a:r>
          </a:p>
          <a:p>
            <a:endParaRPr lang="en-GB" sz="2000" dirty="0"/>
          </a:p>
        </p:txBody>
      </p:sp>
      <p:sp>
        <p:nvSpPr>
          <p:cNvPr id="10" name="Content Placeholder 7"/>
          <p:cNvSpPr txBox="1">
            <a:spLocks/>
          </p:cNvSpPr>
          <p:nvPr/>
        </p:nvSpPr>
        <p:spPr>
          <a:xfrm>
            <a:off x="8221980" y="4440954"/>
            <a:ext cx="3665220" cy="2152015"/>
          </a:xfrm>
          <a:prstGeom prst="rect">
            <a:avLst/>
          </a:prstGeom>
        </p:spPr>
        <p:style>
          <a:lnRef idx="1">
            <a:schemeClr val="accent6"/>
          </a:lnRef>
          <a:fillRef idx="2">
            <a:schemeClr val="accent6"/>
          </a:fillRef>
          <a:effectRef idx="1">
            <a:schemeClr val="accent6"/>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b="1" dirty="0"/>
              <a:t>Paired T-Test</a:t>
            </a:r>
          </a:p>
          <a:p>
            <a:r>
              <a:rPr lang="en-GB" sz="2000" dirty="0"/>
              <a:t>For if your samples are connected in some way, e.g. collecting data twice from the same individual </a:t>
            </a:r>
          </a:p>
          <a:p>
            <a:endParaRPr lang="en-GB"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1541" y="1760101"/>
            <a:ext cx="2317316" cy="2317316"/>
          </a:xfrm>
          <a:prstGeom prst="rect">
            <a:avLst/>
          </a:prstGeom>
        </p:spPr>
      </p:pic>
    </p:spTree>
    <p:extLst>
      <p:ext uri="{BB962C8B-B14F-4D97-AF65-F5344CB8AC3E}">
        <p14:creationId xmlns:p14="http://schemas.microsoft.com/office/powerpoint/2010/main" val="4122663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bg/>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nimBg="1"/>
      <p:bldP spid="10"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4000" b="1" dirty="0">
                <a:latin typeface="+mn-lt"/>
              </a:rPr>
              <a:t>- examples of tests of difference</a:t>
            </a:r>
            <a:endParaRPr lang="en-GB" sz="3700" b="1" dirty="0">
              <a:latin typeface="+mn-lt"/>
            </a:endParaRPr>
          </a:p>
        </p:txBody>
      </p:sp>
      <p:sp>
        <p:nvSpPr>
          <p:cNvPr id="7" name="Content Placeholder 6"/>
          <p:cNvSpPr>
            <a:spLocks noGrp="1"/>
          </p:cNvSpPr>
          <p:nvPr>
            <p:ph sz="half" idx="1"/>
          </p:nvPr>
        </p:nvSpPr>
        <p:spPr>
          <a:xfrm>
            <a:off x="2987458" y="1534438"/>
            <a:ext cx="5611660" cy="5049241"/>
          </a:xfrm>
        </p:spPr>
        <p:style>
          <a:lnRef idx="1">
            <a:schemeClr val="accent6"/>
          </a:lnRef>
          <a:fillRef idx="2">
            <a:schemeClr val="accent6"/>
          </a:fillRef>
          <a:effectRef idx="1">
            <a:schemeClr val="accent6"/>
          </a:effectRef>
          <a:fontRef idx="minor">
            <a:schemeClr val="dk1"/>
          </a:fontRef>
        </p:style>
        <p:txBody>
          <a:bodyPr>
            <a:noAutofit/>
          </a:bodyPr>
          <a:lstStyle/>
          <a:p>
            <a:pPr marL="0" indent="0">
              <a:buNone/>
            </a:pPr>
            <a:r>
              <a:rPr lang="en-GB" b="1" dirty="0">
                <a:solidFill>
                  <a:schemeClr val="tx1"/>
                </a:solidFill>
              </a:rPr>
              <a:t>One-way ANOVA</a:t>
            </a:r>
          </a:p>
          <a:p>
            <a:r>
              <a:rPr lang="en-GB" sz="1800" dirty="0">
                <a:solidFill>
                  <a:schemeClr val="tx1"/>
                </a:solidFill>
              </a:rPr>
              <a:t>For testing for differences in the means of multiple groups</a:t>
            </a:r>
          </a:p>
          <a:p>
            <a:r>
              <a:rPr lang="en-GB" sz="1800" dirty="0">
                <a:solidFill>
                  <a:schemeClr val="tx1"/>
                </a:solidFill>
              </a:rPr>
              <a:t>Type of data = categorical predictor, and continuous response</a:t>
            </a:r>
          </a:p>
          <a:p>
            <a:r>
              <a:rPr lang="en-GB" sz="1800" dirty="0">
                <a:solidFill>
                  <a:schemeClr val="tx1"/>
                </a:solidFill>
              </a:rPr>
              <a:t>Test statistic = F-value</a:t>
            </a:r>
          </a:p>
          <a:p>
            <a:r>
              <a:rPr lang="en-GB" sz="1800" dirty="0">
                <a:solidFill>
                  <a:schemeClr val="tx1"/>
                </a:solidFill>
              </a:rPr>
              <a:t>Null = no differences between the means of groups</a:t>
            </a:r>
          </a:p>
          <a:p>
            <a:r>
              <a:rPr lang="en-GB" sz="1800" dirty="0">
                <a:solidFill>
                  <a:schemeClr val="tx1"/>
                </a:solidFill>
              </a:rPr>
              <a:t>Follow with a </a:t>
            </a:r>
            <a:r>
              <a:rPr lang="en-GB" sz="1800" dirty="0" err="1">
                <a:solidFill>
                  <a:schemeClr val="tx1"/>
                </a:solidFill>
              </a:rPr>
              <a:t>posthoc</a:t>
            </a:r>
            <a:r>
              <a:rPr lang="en-GB" sz="1800" dirty="0">
                <a:solidFill>
                  <a:schemeClr val="tx1"/>
                </a:solidFill>
              </a:rPr>
              <a:t> test (e.g. Tukey test) to see where differences lie between groups</a:t>
            </a:r>
          </a:p>
          <a:p>
            <a:r>
              <a:rPr lang="en-GB" sz="1800" i="1" dirty="0">
                <a:solidFill>
                  <a:schemeClr val="tx1"/>
                </a:solidFill>
              </a:rPr>
              <a:t>Ecology example:</a:t>
            </a:r>
          </a:p>
          <a:p>
            <a:pPr lvl="1"/>
            <a:r>
              <a:rPr lang="en-GB" sz="1800" i="1" dirty="0">
                <a:solidFill>
                  <a:schemeClr val="tx1"/>
                </a:solidFill>
              </a:rPr>
              <a:t>Testing how temperature varies with microhabitat – underground, soil surface, understory, canopy</a:t>
            </a:r>
          </a:p>
          <a:p>
            <a:pPr lvl="2"/>
            <a:r>
              <a:rPr lang="en-GB" sz="1800" i="1" dirty="0">
                <a:solidFill>
                  <a:schemeClr val="tx1"/>
                </a:solidFill>
              </a:rPr>
              <a:t>Predictor = microhabitat type</a:t>
            </a:r>
          </a:p>
          <a:p>
            <a:pPr lvl="2"/>
            <a:r>
              <a:rPr lang="en-GB" sz="1800" i="1" dirty="0">
                <a:solidFill>
                  <a:schemeClr val="tx1"/>
                </a:solidFill>
              </a:rPr>
              <a:t>Response = temperature</a:t>
            </a:r>
          </a:p>
          <a:p>
            <a:pPr lvl="2"/>
            <a:r>
              <a:rPr lang="en-GB" sz="1800" i="1" dirty="0">
                <a:solidFill>
                  <a:schemeClr val="tx1"/>
                </a:solidFill>
              </a:rPr>
              <a:t>Null hypothesis = temperature is equal</a:t>
            </a:r>
          </a:p>
        </p:txBody>
      </p:sp>
      <p:sp>
        <p:nvSpPr>
          <p:cNvPr id="8" name="Content Placeholder 7"/>
          <p:cNvSpPr>
            <a:spLocks noGrp="1"/>
          </p:cNvSpPr>
          <p:nvPr>
            <p:ph sz="half" idx="2"/>
          </p:nvPr>
        </p:nvSpPr>
        <p:spPr>
          <a:xfrm>
            <a:off x="8736904" y="1534438"/>
            <a:ext cx="3165535" cy="5049240"/>
          </a:xfrm>
        </p:spPr>
        <p:style>
          <a:lnRef idx="1">
            <a:schemeClr val="accent6"/>
          </a:lnRef>
          <a:fillRef idx="2">
            <a:schemeClr val="accent6"/>
          </a:fillRef>
          <a:effectRef idx="1">
            <a:schemeClr val="accent6"/>
          </a:effectRef>
          <a:fontRef idx="minor">
            <a:schemeClr val="dk1"/>
          </a:fontRef>
        </p:style>
        <p:txBody>
          <a:bodyPr>
            <a:noAutofit/>
          </a:bodyPr>
          <a:lstStyle/>
          <a:p>
            <a:pPr marL="0" indent="0">
              <a:buNone/>
            </a:pPr>
            <a:r>
              <a:rPr lang="en-GB" b="1" dirty="0" err="1"/>
              <a:t>Kruskal</a:t>
            </a:r>
            <a:r>
              <a:rPr lang="en-GB" b="1" dirty="0"/>
              <a:t>-Wallis</a:t>
            </a:r>
          </a:p>
          <a:p>
            <a:r>
              <a:rPr lang="en-GB" sz="1800" dirty="0"/>
              <a:t>A non-parametric test similar to one-way ANOVA, based on ranks</a:t>
            </a:r>
          </a:p>
          <a:p>
            <a:r>
              <a:rPr lang="en-GB" sz="1800" dirty="0"/>
              <a:t>Used for comparing two or more independent samples of equal or different sample size</a:t>
            </a:r>
          </a:p>
          <a:p>
            <a:r>
              <a:rPr lang="en-GB" sz="1800" dirty="0"/>
              <a:t>Like Mann-Whitney U test but can test more than two groups</a:t>
            </a:r>
          </a:p>
          <a:p>
            <a:r>
              <a:rPr lang="en-GB" sz="1800" dirty="0"/>
              <a:t>Can test where the differences lie between pairs of groups by using Dunn’s test, or pairwise Mann-Whitney tests with </a:t>
            </a:r>
            <a:r>
              <a:rPr lang="en-GB" sz="1800" dirty="0" err="1"/>
              <a:t>Bonferroni</a:t>
            </a:r>
            <a:r>
              <a:rPr lang="en-GB" sz="1800" dirty="0"/>
              <a:t> corrections</a:t>
            </a:r>
          </a:p>
          <a:p>
            <a:pPr lvl="1"/>
            <a:endParaRPr lang="en-GB" sz="2000"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1541" y="1760101"/>
            <a:ext cx="2317316" cy="2317316"/>
          </a:xfrm>
          <a:prstGeom prst="rect">
            <a:avLst/>
          </a:prstGeom>
        </p:spPr>
      </p:pic>
    </p:spTree>
    <p:extLst>
      <p:ext uri="{BB962C8B-B14F-4D97-AF65-F5344CB8AC3E}">
        <p14:creationId xmlns:p14="http://schemas.microsoft.com/office/powerpoint/2010/main" val="2240576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bg/>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0" nodeType="afterEffect">
                                  <p:stCondLst>
                                    <p:cond delay="0"/>
                                  </p:stCondLst>
                                  <p:childTnLst>
                                    <p:set>
                                      <p:cBhvr>
                                        <p:cTn id="25" dur="1" fill="hold">
                                          <p:stCondLst>
                                            <p:cond delay="0"/>
                                          </p:stCondLst>
                                        </p:cTn>
                                        <p:tgtEl>
                                          <p:spTgt spid="8">
                                            <p:txEl>
                                              <p:pRg st="2" end="2"/>
                                            </p:txEl>
                                          </p:spTgt>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grpId="0" nodeType="afterEffect">
                                  <p:stCondLst>
                                    <p:cond delay="0"/>
                                  </p:stCondLst>
                                  <p:childTnLst>
                                    <p:set>
                                      <p:cBhvr>
                                        <p:cTn id="28" dur="1" fill="hold">
                                          <p:stCondLst>
                                            <p:cond delay="0"/>
                                          </p:stCondLst>
                                        </p:cTn>
                                        <p:tgtEl>
                                          <p:spTgt spid="8">
                                            <p:txEl>
                                              <p:pRg st="3" end="3"/>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childTnLst>
                                    <p:set>
                                      <p:cBhvr>
                                        <p:cTn id="31"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4000" b="1" dirty="0">
                <a:latin typeface="+mn-lt"/>
              </a:rPr>
              <a:t>- examples of tests of difference</a:t>
            </a:r>
            <a:endParaRPr lang="en-GB" sz="3700" b="1" dirty="0">
              <a:latin typeface="+mn-lt"/>
            </a:endParaRPr>
          </a:p>
        </p:txBody>
      </p:sp>
      <p:sp>
        <p:nvSpPr>
          <p:cNvPr id="7" name="Content Placeholder 6"/>
          <p:cNvSpPr>
            <a:spLocks noGrp="1"/>
          </p:cNvSpPr>
          <p:nvPr>
            <p:ph sz="half" idx="1"/>
          </p:nvPr>
        </p:nvSpPr>
        <p:spPr>
          <a:xfrm>
            <a:off x="2686833" y="1634486"/>
            <a:ext cx="6551112" cy="5029361"/>
          </a:xfrm>
        </p:spPr>
        <p:style>
          <a:lnRef idx="1">
            <a:schemeClr val="accent6"/>
          </a:lnRef>
          <a:fillRef idx="2">
            <a:schemeClr val="accent6"/>
          </a:fillRef>
          <a:effectRef idx="1">
            <a:schemeClr val="accent6"/>
          </a:effectRef>
          <a:fontRef idx="minor">
            <a:schemeClr val="dk1"/>
          </a:fontRef>
        </p:style>
        <p:txBody>
          <a:bodyPr>
            <a:noAutofit/>
          </a:bodyPr>
          <a:lstStyle/>
          <a:p>
            <a:pPr marL="0" indent="0">
              <a:buNone/>
            </a:pPr>
            <a:r>
              <a:rPr lang="en-GB" b="1" dirty="0">
                <a:solidFill>
                  <a:schemeClr val="tx1"/>
                </a:solidFill>
              </a:rPr>
              <a:t>Chi-squared test, one sample</a:t>
            </a:r>
          </a:p>
          <a:p>
            <a:r>
              <a:rPr lang="en-GB" sz="2000" dirty="0">
                <a:solidFill>
                  <a:schemeClr val="tx1"/>
                </a:solidFill>
              </a:rPr>
              <a:t>Used to compare the observed frequencies in each response category to the expected frequency if the null hypothesis were true</a:t>
            </a:r>
          </a:p>
          <a:p>
            <a:r>
              <a:rPr lang="en-GB" sz="2000" dirty="0">
                <a:solidFill>
                  <a:schemeClr val="tx1"/>
                </a:solidFill>
              </a:rPr>
              <a:t>Type of data = categorical predictor, and discrete response</a:t>
            </a:r>
          </a:p>
          <a:p>
            <a:r>
              <a:rPr lang="en-GB" sz="2000" dirty="0">
                <a:solidFill>
                  <a:schemeClr val="tx1"/>
                </a:solidFill>
              </a:rPr>
              <a:t>Test statistic = X2-value</a:t>
            </a:r>
          </a:p>
          <a:p>
            <a:r>
              <a:rPr lang="en-GB" sz="2000" dirty="0">
                <a:solidFill>
                  <a:schemeClr val="tx1"/>
                </a:solidFill>
              </a:rPr>
              <a:t>Null = No difference between the observed and the expected frequencies</a:t>
            </a:r>
          </a:p>
          <a:p>
            <a:r>
              <a:rPr lang="en-GB" sz="2000" i="1" dirty="0">
                <a:solidFill>
                  <a:schemeClr val="tx1"/>
                </a:solidFill>
              </a:rPr>
              <a:t>Ecology example:</a:t>
            </a:r>
          </a:p>
          <a:p>
            <a:pPr lvl="1"/>
            <a:r>
              <a:rPr lang="en-GB" sz="2000" i="1" dirty="0">
                <a:solidFill>
                  <a:schemeClr val="tx1"/>
                </a:solidFill>
              </a:rPr>
              <a:t>Testing whether male dragonflies visit a pond more frequently than female dragonflies</a:t>
            </a:r>
          </a:p>
          <a:p>
            <a:pPr lvl="2"/>
            <a:r>
              <a:rPr lang="en-GB" i="1" dirty="0">
                <a:solidFill>
                  <a:schemeClr val="tx1"/>
                </a:solidFill>
              </a:rPr>
              <a:t>Predictor = male/female</a:t>
            </a:r>
          </a:p>
          <a:p>
            <a:pPr lvl="2"/>
            <a:r>
              <a:rPr lang="en-GB" i="1" dirty="0">
                <a:solidFill>
                  <a:schemeClr val="tx1"/>
                </a:solidFill>
              </a:rPr>
              <a:t>Response = count of the number of visits</a:t>
            </a:r>
          </a:p>
          <a:p>
            <a:pPr lvl="2"/>
            <a:r>
              <a:rPr lang="en-GB" i="1" dirty="0">
                <a:solidFill>
                  <a:schemeClr val="tx1"/>
                </a:solidFill>
              </a:rPr>
              <a:t>Null hypothesis = visits are equal</a:t>
            </a:r>
          </a:p>
        </p:txBody>
      </p:sp>
      <p:sp>
        <p:nvSpPr>
          <p:cNvPr id="8" name="Content Placeholder 7"/>
          <p:cNvSpPr>
            <a:spLocks noGrp="1"/>
          </p:cNvSpPr>
          <p:nvPr>
            <p:ph sz="half" idx="2"/>
          </p:nvPr>
        </p:nvSpPr>
        <p:spPr>
          <a:xfrm>
            <a:off x="9349740" y="1651633"/>
            <a:ext cx="2499360" cy="5012214"/>
          </a:xfrm>
        </p:spPr>
        <p:style>
          <a:lnRef idx="1">
            <a:schemeClr val="accent6"/>
          </a:lnRef>
          <a:fillRef idx="2">
            <a:schemeClr val="accent6"/>
          </a:fillRef>
          <a:effectRef idx="1">
            <a:schemeClr val="accent6"/>
          </a:effectRef>
          <a:fontRef idx="minor">
            <a:schemeClr val="dk1"/>
          </a:fontRef>
        </p:style>
        <p:txBody>
          <a:bodyPr>
            <a:noAutofit/>
          </a:bodyPr>
          <a:lstStyle/>
          <a:p>
            <a:pPr marL="0" indent="0">
              <a:buNone/>
            </a:pPr>
            <a:r>
              <a:rPr lang="en-GB" b="1" dirty="0">
                <a:solidFill>
                  <a:schemeClr val="tx1"/>
                </a:solidFill>
              </a:rPr>
              <a:t>Chi-squared test, two sample</a:t>
            </a:r>
          </a:p>
          <a:p>
            <a:r>
              <a:rPr lang="en-GB" sz="2000" dirty="0">
                <a:solidFill>
                  <a:schemeClr val="tx1"/>
                </a:solidFill>
              </a:rPr>
              <a:t>Testing whether two data samples come from the same distribution</a:t>
            </a:r>
          </a:p>
          <a:p>
            <a:r>
              <a:rPr lang="en-GB" sz="2000" dirty="0">
                <a:solidFill>
                  <a:schemeClr val="tx1"/>
                </a:solidFill>
              </a:rPr>
              <a:t>Based on binned data, and testing whether the number of points within each bin is similar or not</a:t>
            </a:r>
          </a:p>
          <a:p>
            <a:endParaRPr lang="en-GB" sz="2000" dirty="0">
              <a:solidFill>
                <a:schemeClr val="tx1"/>
              </a:solidFill>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1541" y="1760101"/>
            <a:ext cx="2317316" cy="2317316"/>
          </a:xfrm>
          <a:prstGeom prst="rect">
            <a:avLst/>
          </a:prstGeom>
        </p:spPr>
      </p:pic>
    </p:spTree>
    <p:extLst>
      <p:ext uri="{BB962C8B-B14F-4D97-AF65-F5344CB8AC3E}">
        <p14:creationId xmlns:p14="http://schemas.microsoft.com/office/powerpoint/2010/main" val="339401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bg/>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3700" b="1" dirty="0">
                <a:latin typeface="+mn-lt"/>
              </a:rPr>
              <a:t>- examples of tests of relationships</a:t>
            </a:r>
          </a:p>
        </p:txBody>
      </p:sp>
      <p:sp>
        <p:nvSpPr>
          <p:cNvPr id="3" name="Content Placeholder 2"/>
          <p:cNvSpPr>
            <a:spLocks noGrp="1"/>
          </p:cNvSpPr>
          <p:nvPr>
            <p:ph sz="half" idx="1"/>
          </p:nvPr>
        </p:nvSpPr>
        <p:spPr>
          <a:xfrm>
            <a:off x="2724410" y="1559490"/>
            <a:ext cx="6826686" cy="4960373"/>
          </a:xfrm>
        </p:spPr>
        <p:style>
          <a:lnRef idx="1">
            <a:schemeClr val="accent6"/>
          </a:lnRef>
          <a:fillRef idx="2">
            <a:schemeClr val="accent6"/>
          </a:fillRef>
          <a:effectRef idx="1">
            <a:schemeClr val="accent6"/>
          </a:effectRef>
          <a:fontRef idx="minor">
            <a:schemeClr val="dk1"/>
          </a:fontRef>
        </p:style>
        <p:txBody>
          <a:bodyPr>
            <a:noAutofit/>
          </a:bodyPr>
          <a:lstStyle/>
          <a:p>
            <a:pPr marL="0" indent="0">
              <a:buNone/>
            </a:pPr>
            <a:r>
              <a:rPr lang="en-GB" sz="3000" b="1" dirty="0"/>
              <a:t>Simple linear regression</a:t>
            </a:r>
          </a:p>
          <a:p>
            <a:r>
              <a:rPr lang="en-GB" sz="2000" dirty="0">
                <a:solidFill>
                  <a:schemeClr val="tx1"/>
                </a:solidFill>
              </a:rPr>
              <a:t>Type of data = continuous predictor, and continuous response</a:t>
            </a:r>
          </a:p>
          <a:p>
            <a:r>
              <a:rPr lang="en-GB" sz="2000" dirty="0">
                <a:solidFill>
                  <a:schemeClr val="tx1"/>
                </a:solidFill>
              </a:rPr>
              <a:t>Test statistic = t-value</a:t>
            </a:r>
          </a:p>
          <a:p>
            <a:r>
              <a:rPr lang="en-GB" sz="2000" dirty="0">
                <a:solidFill>
                  <a:schemeClr val="tx1"/>
                </a:solidFill>
              </a:rPr>
              <a:t>Null = no relationship between the predictor and response</a:t>
            </a:r>
          </a:p>
          <a:p>
            <a:r>
              <a:rPr lang="en-GB" sz="2000" dirty="0">
                <a:solidFill>
                  <a:schemeClr val="tx1"/>
                </a:solidFill>
              </a:rPr>
              <a:t>But important to also look at the R2 value, which shows the tightness of the fit of the data around the trend line, and the gradient of the line</a:t>
            </a:r>
          </a:p>
          <a:p>
            <a:r>
              <a:rPr lang="en-GB" sz="2000" i="1" dirty="0">
                <a:solidFill>
                  <a:schemeClr val="tx1"/>
                </a:solidFill>
              </a:rPr>
              <a:t>Ecology example:</a:t>
            </a:r>
          </a:p>
          <a:p>
            <a:pPr lvl="1"/>
            <a:r>
              <a:rPr lang="en-GB" sz="2000" i="1" dirty="0">
                <a:solidFill>
                  <a:schemeClr val="tx1"/>
                </a:solidFill>
              </a:rPr>
              <a:t>Testing whether there is a relationship between temperature and tree height</a:t>
            </a:r>
          </a:p>
          <a:p>
            <a:pPr lvl="2"/>
            <a:r>
              <a:rPr lang="en-GB" i="1" dirty="0">
                <a:solidFill>
                  <a:schemeClr val="tx1"/>
                </a:solidFill>
              </a:rPr>
              <a:t>Predictor = temperature</a:t>
            </a:r>
          </a:p>
          <a:p>
            <a:pPr lvl="2"/>
            <a:r>
              <a:rPr lang="en-GB" i="1" dirty="0">
                <a:solidFill>
                  <a:schemeClr val="tx1"/>
                </a:solidFill>
              </a:rPr>
              <a:t>Response = tree height</a:t>
            </a:r>
          </a:p>
          <a:p>
            <a:pPr lvl="2"/>
            <a:r>
              <a:rPr lang="en-GB" i="1" dirty="0">
                <a:solidFill>
                  <a:schemeClr val="tx1"/>
                </a:solidFill>
              </a:rPr>
              <a:t>Null hypothesis = tree height is the same across all temperatures</a:t>
            </a:r>
          </a:p>
        </p:txBody>
      </p:sp>
      <p:sp>
        <p:nvSpPr>
          <p:cNvPr id="6" name="Content Placeholder 5"/>
          <p:cNvSpPr>
            <a:spLocks noGrp="1"/>
          </p:cNvSpPr>
          <p:nvPr>
            <p:ph sz="half" idx="2"/>
          </p:nvPr>
        </p:nvSpPr>
        <p:spPr>
          <a:xfrm>
            <a:off x="9734080" y="1571982"/>
            <a:ext cx="2240280" cy="4960373"/>
          </a:xfrm>
        </p:spPr>
        <p:style>
          <a:lnRef idx="1">
            <a:schemeClr val="accent6"/>
          </a:lnRef>
          <a:fillRef idx="2">
            <a:schemeClr val="accent6"/>
          </a:fillRef>
          <a:effectRef idx="1">
            <a:schemeClr val="accent6"/>
          </a:effectRef>
          <a:fontRef idx="minor">
            <a:schemeClr val="dk1"/>
          </a:fontRef>
        </p:style>
        <p:txBody>
          <a:bodyPr>
            <a:noAutofit/>
          </a:bodyPr>
          <a:lstStyle/>
          <a:p>
            <a:pPr marL="0" indent="0">
              <a:buNone/>
            </a:pPr>
            <a:r>
              <a:rPr lang="en-GB" sz="3000" b="1" dirty="0"/>
              <a:t>Multiple linear regression</a:t>
            </a:r>
          </a:p>
          <a:p>
            <a:r>
              <a:rPr lang="en-GB" sz="2000" dirty="0"/>
              <a:t>Special case of simple linear regression where there are more than one predictor variables, and one continuous response</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1479" y="1835256"/>
            <a:ext cx="2216913" cy="2216913"/>
          </a:xfrm>
          <a:prstGeom prst="rect">
            <a:avLst/>
          </a:prstGeom>
        </p:spPr>
      </p:pic>
    </p:spTree>
    <p:extLst>
      <p:ext uri="{BB962C8B-B14F-4D97-AF65-F5344CB8AC3E}">
        <p14:creationId xmlns:p14="http://schemas.microsoft.com/office/powerpoint/2010/main" val="2332530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3700" b="1" dirty="0">
                <a:latin typeface="+mn-lt"/>
              </a:rPr>
              <a:t>- examples of tests of relationships</a:t>
            </a:r>
          </a:p>
        </p:txBody>
      </p:sp>
      <p:sp>
        <p:nvSpPr>
          <p:cNvPr id="3" name="Content Placeholder 2"/>
          <p:cNvSpPr>
            <a:spLocks noGrp="1"/>
          </p:cNvSpPr>
          <p:nvPr>
            <p:ph sz="half" idx="1"/>
          </p:nvPr>
        </p:nvSpPr>
        <p:spPr>
          <a:xfrm>
            <a:off x="3025036" y="1785302"/>
            <a:ext cx="5800177" cy="4780915"/>
          </a:xfrm>
        </p:spPr>
        <p:style>
          <a:lnRef idx="1">
            <a:schemeClr val="accent6"/>
          </a:lnRef>
          <a:fillRef idx="2">
            <a:schemeClr val="accent6"/>
          </a:fillRef>
          <a:effectRef idx="1">
            <a:schemeClr val="accent6"/>
          </a:effectRef>
          <a:fontRef idx="minor">
            <a:schemeClr val="dk1"/>
          </a:fontRef>
        </p:style>
        <p:txBody>
          <a:bodyPr>
            <a:noAutofit/>
          </a:bodyPr>
          <a:lstStyle/>
          <a:p>
            <a:pPr marL="0" indent="0">
              <a:buNone/>
            </a:pPr>
            <a:r>
              <a:rPr lang="en-GB" b="1" dirty="0"/>
              <a:t>Generalised linear models (GLMs)</a:t>
            </a:r>
          </a:p>
          <a:p>
            <a:r>
              <a:rPr lang="en-GB" sz="2000" dirty="0"/>
              <a:t>A regression based framework for modelling response variables that are bounded close to the range that you’re working with (e.g. counts, where it’s likely there will be lots of zeros), or variables that are discrete</a:t>
            </a:r>
          </a:p>
          <a:p>
            <a:r>
              <a:rPr lang="en-GB" sz="2000" dirty="0"/>
              <a:t>Changes in the link function used within the model take account of the data types being different, e.g. </a:t>
            </a:r>
          </a:p>
          <a:p>
            <a:pPr lvl="1"/>
            <a:r>
              <a:rPr lang="en-GB" sz="2000" dirty="0"/>
              <a:t>Poisson regression used for count data</a:t>
            </a:r>
          </a:p>
          <a:p>
            <a:pPr lvl="1"/>
            <a:r>
              <a:rPr lang="en-GB" sz="2000" dirty="0"/>
              <a:t>Logistic regression used for binary data</a:t>
            </a:r>
          </a:p>
          <a:p>
            <a:pPr lvl="1"/>
            <a:r>
              <a:rPr lang="en-GB" sz="2000" dirty="0"/>
              <a:t>Multinomial logistic regression for categorical data</a:t>
            </a:r>
          </a:p>
          <a:p>
            <a:pPr lvl="1"/>
            <a:r>
              <a:rPr lang="en-GB" sz="2000" dirty="0"/>
              <a:t>Ordered logit regression for ordinal data</a:t>
            </a:r>
          </a:p>
          <a:p>
            <a:pPr lvl="2"/>
            <a:endParaRPr lang="en-GB" dirty="0"/>
          </a:p>
          <a:p>
            <a:endParaRPr lang="en-GB" dirty="0"/>
          </a:p>
          <a:p>
            <a:pPr lvl="1"/>
            <a:endParaRPr lang="en-GB" dirty="0"/>
          </a:p>
        </p:txBody>
      </p:sp>
      <p:sp>
        <p:nvSpPr>
          <p:cNvPr id="6" name="Content Placeholder 5"/>
          <p:cNvSpPr>
            <a:spLocks noGrp="1"/>
          </p:cNvSpPr>
          <p:nvPr>
            <p:ph sz="half" idx="2"/>
          </p:nvPr>
        </p:nvSpPr>
        <p:spPr>
          <a:xfrm>
            <a:off x="9226672" y="1785302"/>
            <a:ext cx="2491740" cy="2482851"/>
          </a:xfrm>
        </p:spPr>
        <p:style>
          <a:lnRef idx="1">
            <a:schemeClr val="accent6"/>
          </a:lnRef>
          <a:fillRef idx="2">
            <a:schemeClr val="accent6"/>
          </a:fillRef>
          <a:effectRef idx="1">
            <a:schemeClr val="accent6"/>
          </a:effectRef>
          <a:fontRef idx="minor">
            <a:schemeClr val="dk1"/>
          </a:fontRef>
        </p:style>
        <p:txBody>
          <a:bodyPr>
            <a:normAutofit/>
          </a:bodyPr>
          <a:lstStyle/>
          <a:p>
            <a:pPr marL="0" indent="0">
              <a:buNone/>
            </a:pPr>
            <a:r>
              <a:rPr lang="en-GB" b="1" dirty="0"/>
              <a:t>Multivariate regression models</a:t>
            </a:r>
          </a:p>
          <a:p>
            <a:r>
              <a:rPr lang="en-GB" sz="2000" dirty="0"/>
              <a:t>Multiple predictors and multiple responses</a:t>
            </a:r>
          </a:p>
          <a:p>
            <a:endParaRPr lang="en-GB"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1479" y="1835256"/>
            <a:ext cx="2216913" cy="2216913"/>
          </a:xfrm>
          <a:prstGeom prst="rect">
            <a:avLst/>
          </a:prstGeom>
        </p:spPr>
      </p:pic>
    </p:spTree>
    <p:extLst>
      <p:ext uri="{BB962C8B-B14F-4D97-AF65-F5344CB8AC3E}">
        <p14:creationId xmlns:p14="http://schemas.microsoft.com/office/powerpoint/2010/main" val="1627057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b="1" dirty="0">
                <a:latin typeface="+mn-lt"/>
              </a:rPr>
            </a:br>
            <a:r>
              <a:rPr lang="en-GB" sz="3700" b="1" dirty="0">
                <a:latin typeface="+mn-lt"/>
              </a:rPr>
              <a:t>- an example of an exploratory approach</a:t>
            </a:r>
            <a:endParaRPr lang="en-GB" sz="2900" b="1" dirty="0">
              <a:latin typeface="+mn-lt"/>
            </a:endParaRPr>
          </a:p>
        </p:txBody>
      </p:sp>
      <p:sp>
        <p:nvSpPr>
          <p:cNvPr id="6" name="Content Placeholder 3"/>
          <p:cNvSpPr txBox="1">
            <a:spLocks/>
          </p:cNvSpPr>
          <p:nvPr/>
        </p:nvSpPr>
        <p:spPr>
          <a:xfrm>
            <a:off x="304800" y="1584894"/>
            <a:ext cx="3909060" cy="1918119"/>
          </a:xfrm>
          <a:prstGeom prst="rect">
            <a:avLst/>
          </a:prstGeom>
        </p:spPr>
        <p:style>
          <a:lnRef idx="1">
            <a:schemeClr val="accent1"/>
          </a:lnRef>
          <a:fillRef idx="2">
            <a:schemeClr val="accent1"/>
          </a:fillRef>
          <a:effectRef idx="1">
            <a:schemeClr val="accent1"/>
          </a:effectRef>
          <a:fontRef idx="minor">
            <a:schemeClr val="dk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GB" sz="2000" b="1" i="1" dirty="0"/>
              <a:t>3) For data investigation:</a:t>
            </a:r>
          </a:p>
          <a:p>
            <a:pPr lvl="1"/>
            <a:r>
              <a:rPr lang="en-GB" sz="2000" b="1" i="1" dirty="0"/>
              <a:t>Exploratory data analysis methods </a:t>
            </a:r>
            <a:r>
              <a:rPr lang="en-GB" sz="2000" dirty="0"/>
              <a:t>= For helping you to understand your data further beyond tests of specific hypotheses above, e.g. explore large data sets, or understand the spread of data further</a:t>
            </a:r>
          </a:p>
          <a:p>
            <a:pPr lvl="2"/>
            <a:r>
              <a:rPr lang="en-GB" dirty="0"/>
              <a:t>E.g. can often include visualisation methods such as ordination </a:t>
            </a:r>
          </a:p>
        </p:txBody>
      </p:sp>
      <p:sp>
        <p:nvSpPr>
          <p:cNvPr id="2" name="TextBox 1"/>
          <p:cNvSpPr txBox="1"/>
          <p:nvPr/>
        </p:nvSpPr>
        <p:spPr>
          <a:xfrm>
            <a:off x="4602479" y="1584894"/>
            <a:ext cx="7403717" cy="452431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GB" sz="2800" b="1" dirty="0"/>
              <a:t>Ordination</a:t>
            </a:r>
          </a:p>
          <a:p>
            <a:pPr marL="342900" indent="-342900">
              <a:buFont typeface="Arial" panose="020B0604020202020204" pitchFamily="34" charset="0"/>
              <a:buChar char="•"/>
            </a:pPr>
            <a:r>
              <a:rPr lang="en-GB" sz="2000" dirty="0"/>
              <a:t>For exploring patterns in multivariate data</a:t>
            </a:r>
          </a:p>
          <a:p>
            <a:pPr marL="342900" indent="-342900">
              <a:buFont typeface="Arial" panose="020B0604020202020204" pitchFamily="34" charset="0"/>
              <a:buChar char="•"/>
            </a:pPr>
            <a:r>
              <a:rPr lang="en-GB" sz="2000" dirty="0"/>
              <a:t>Techniques that summarise multidimensional data sets (e.g. community data) in a way that allows patterns in the data to become visible in 2D, i.e. on a plot</a:t>
            </a:r>
          </a:p>
          <a:p>
            <a:pPr marL="342900" indent="-342900">
              <a:buFont typeface="Arial" panose="020B0604020202020204" pitchFamily="34" charset="0"/>
              <a:buChar char="•"/>
            </a:pPr>
            <a:r>
              <a:rPr lang="en-GB" sz="2000" dirty="0"/>
              <a:t>Species and samples that show similar patterns in the data set are plotted close together, and dissimilar ones are plotted further apart</a:t>
            </a:r>
          </a:p>
          <a:p>
            <a:pPr marL="342900" indent="-342900">
              <a:buFont typeface="Arial" panose="020B0604020202020204" pitchFamily="34" charset="0"/>
              <a:buChar char="•"/>
            </a:pPr>
            <a:r>
              <a:rPr lang="en-GB" sz="2000" dirty="0"/>
              <a:t>Can also plot environmental variables to indicate how community changes in relation to environmental conditions</a:t>
            </a:r>
          </a:p>
          <a:p>
            <a:pPr marL="342900" indent="-342900">
              <a:buFont typeface="Arial" panose="020B0604020202020204" pitchFamily="34" charset="0"/>
              <a:buChar char="•"/>
            </a:pPr>
            <a:r>
              <a:rPr lang="en-GB" sz="2000" dirty="0"/>
              <a:t>Examples include: </a:t>
            </a:r>
          </a:p>
          <a:p>
            <a:pPr marL="800100" lvl="1" indent="-342900">
              <a:buFont typeface="Arial" panose="020B0604020202020204" pitchFamily="34" charset="0"/>
              <a:buChar char="•"/>
            </a:pPr>
            <a:r>
              <a:rPr lang="en-GB" sz="2000" dirty="0"/>
              <a:t>Principal Component Analysis (PCA)</a:t>
            </a:r>
          </a:p>
          <a:p>
            <a:pPr marL="800100" lvl="1" indent="-342900">
              <a:buFont typeface="Arial" panose="020B0604020202020204" pitchFamily="34" charset="0"/>
              <a:buChar char="•"/>
            </a:pPr>
            <a:r>
              <a:rPr lang="en-GB" sz="2000" dirty="0"/>
              <a:t>Principal Coordinate </a:t>
            </a:r>
            <a:r>
              <a:rPr lang="en-GB" sz="2000" dirty="0" err="1"/>
              <a:t>Analayis</a:t>
            </a:r>
            <a:r>
              <a:rPr lang="en-GB" sz="2000" dirty="0"/>
              <a:t> (</a:t>
            </a:r>
            <a:r>
              <a:rPr lang="en-GB" sz="2000" dirty="0" err="1"/>
              <a:t>PCoA</a:t>
            </a:r>
            <a:r>
              <a:rPr lang="en-GB" sz="2000" dirty="0"/>
              <a:t>)</a:t>
            </a:r>
          </a:p>
          <a:p>
            <a:pPr marL="800100" lvl="1" indent="-342900">
              <a:buFont typeface="Arial" panose="020B0604020202020204" pitchFamily="34" charset="0"/>
              <a:buChar char="•"/>
            </a:pPr>
            <a:r>
              <a:rPr lang="en-GB" sz="2000" dirty="0"/>
              <a:t>Non-metric Multidimensional Scaling (NMDS)</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3745" y="3628711"/>
            <a:ext cx="3096051" cy="3096051"/>
          </a:xfrm>
          <a:prstGeom prst="rect">
            <a:avLst/>
          </a:prstGeom>
        </p:spPr>
      </p:pic>
    </p:spTree>
    <p:extLst>
      <p:ext uri="{BB962C8B-B14F-4D97-AF65-F5344CB8AC3E}">
        <p14:creationId xmlns:p14="http://schemas.microsoft.com/office/powerpoint/2010/main" val="34614791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429706237"/>
              </p:ext>
            </p:extLst>
          </p:nvPr>
        </p:nvGraphicFramePr>
        <p:xfrm>
          <a:off x="439836" y="1459195"/>
          <a:ext cx="11470512" cy="5217160"/>
        </p:xfrm>
        <a:graphic>
          <a:graphicData uri="http://schemas.openxmlformats.org/drawingml/2006/table">
            <a:tbl>
              <a:tblPr firstRow="1" bandRow="1">
                <a:tableStyleId>{93296810-A885-4BE3-A3E7-6D5BEEA58F35}</a:tableStyleId>
              </a:tblPr>
              <a:tblGrid>
                <a:gridCol w="1678331">
                  <a:extLst>
                    <a:ext uri="{9D8B030D-6E8A-4147-A177-3AD203B41FA5}">
                      <a16:colId xmlns:a16="http://schemas.microsoft.com/office/drawing/2014/main" val="3853971995"/>
                    </a:ext>
                  </a:extLst>
                </a:gridCol>
                <a:gridCol w="2436471">
                  <a:extLst>
                    <a:ext uri="{9D8B030D-6E8A-4147-A177-3AD203B41FA5}">
                      <a16:colId xmlns:a16="http://schemas.microsoft.com/office/drawing/2014/main" val="3807032530"/>
                    </a:ext>
                  </a:extLst>
                </a:gridCol>
                <a:gridCol w="1996633">
                  <a:extLst>
                    <a:ext uri="{9D8B030D-6E8A-4147-A177-3AD203B41FA5}">
                      <a16:colId xmlns:a16="http://schemas.microsoft.com/office/drawing/2014/main" val="3652070840"/>
                    </a:ext>
                  </a:extLst>
                </a:gridCol>
                <a:gridCol w="1232704">
                  <a:extLst>
                    <a:ext uri="{9D8B030D-6E8A-4147-A177-3AD203B41FA5}">
                      <a16:colId xmlns:a16="http://schemas.microsoft.com/office/drawing/2014/main" val="519957125"/>
                    </a:ext>
                  </a:extLst>
                </a:gridCol>
                <a:gridCol w="1614668">
                  <a:extLst>
                    <a:ext uri="{9D8B030D-6E8A-4147-A177-3AD203B41FA5}">
                      <a16:colId xmlns:a16="http://schemas.microsoft.com/office/drawing/2014/main" val="584660224"/>
                    </a:ext>
                  </a:extLst>
                </a:gridCol>
                <a:gridCol w="2511705">
                  <a:extLst>
                    <a:ext uri="{9D8B030D-6E8A-4147-A177-3AD203B41FA5}">
                      <a16:colId xmlns:a16="http://schemas.microsoft.com/office/drawing/2014/main" val="825786378"/>
                    </a:ext>
                  </a:extLst>
                </a:gridCol>
              </a:tblGrid>
              <a:tr h="370840">
                <a:tc>
                  <a:txBody>
                    <a:bodyPr/>
                    <a:lstStyle/>
                    <a:p>
                      <a:r>
                        <a:rPr lang="en-GB" sz="1200" dirty="0"/>
                        <a:t>Test</a:t>
                      </a:r>
                    </a:p>
                  </a:txBody>
                  <a:tcPr/>
                </a:tc>
                <a:tc>
                  <a:txBody>
                    <a:bodyPr/>
                    <a:lstStyle/>
                    <a:p>
                      <a:r>
                        <a:rPr lang="en-GB" sz="1200" dirty="0"/>
                        <a:t>What’s it for?</a:t>
                      </a:r>
                    </a:p>
                  </a:txBody>
                  <a:tcPr/>
                </a:tc>
                <a:tc>
                  <a:txBody>
                    <a:bodyPr/>
                    <a:lstStyle/>
                    <a:p>
                      <a:r>
                        <a:rPr lang="en-GB" sz="1200" dirty="0"/>
                        <a:t>Type</a:t>
                      </a:r>
                      <a:r>
                        <a:rPr lang="en-GB" sz="1200" baseline="0" dirty="0"/>
                        <a:t> of data?</a:t>
                      </a:r>
                      <a:endParaRPr lang="en-GB" sz="1200" dirty="0"/>
                    </a:p>
                  </a:txBody>
                  <a:tcPr/>
                </a:tc>
                <a:tc>
                  <a:txBody>
                    <a:bodyPr/>
                    <a:lstStyle/>
                    <a:p>
                      <a:r>
                        <a:rPr lang="en-GB" sz="1200" dirty="0"/>
                        <a:t>Test</a:t>
                      </a:r>
                      <a:r>
                        <a:rPr lang="en-GB" sz="1200" baseline="0" dirty="0"/>
                        <a:t> statistic</a:t>
                      </a:r>
                      <a:endParaRPr lang="en-GB" sz="1200" dirty="0"/>
                    </a:p>
                  </a:txBody>
                  <a:tcPr/>
                </a:tc>
                <a:tc>
                  <a:txBody>
                    <a:bodyPr/>
                    <a:lstStyle/>
                    <a:p>
                      <a:r>
                        <a:rPr lang="en-GB" sz="1200" dirty="0"/>
                        <a:t>Null hypothesis</a:t>
                      </a:r>
                    </a:p>
                  </a:txBody>
                  <a:tcPr/>
                </a:tc>
                <a:tc>
                  <a:txBody>
                    <a:bodyPr/>
                    <a:lstStyle/>
                    <a:p>
                      <a:r>
                        <a:rPr lang="en-GB" sz="1200" dirty="0"/>
                        <a:t>Notes</a:t>
                      </a:r>
                    </a:p>
                  </a:txBody>
                  <a:tcPr/>
                </a:tc>
                <a:extLst>
                  <a:ext uri="{0D108BD9-81ED-4DB2-BD59-A6C34878D82A}">
                    <a16:rowId xmlns:a16="http://schemas.microsoft.com/office/drawing/2014/main" val="26669176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Two-Sample T-Test</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Differences in the means of two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txBody>
                  <a:tcPr/>
                </a:tc>
                <a:tc>
                  <a:txBody>
                    <a:bodyPr/>
                    <a:lstStyle/>
                    <a:p>
                      <a:r>
                        <a:rPr lang="en-GB" sz="1200" dirty="0"/>
                        <a:t>T-value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p>
                  </a:txBody>
                  <a:tcPr/>
                </a:tc>
                <a:tc>
                  <a:txBody>
                    <a:bodyPr/>
                    <a:lstStyle/>
                    <a:p>
                      <a:r>
                        <a:rPr lang="en-GB" sz="1200" dirty="0"/>
                        <a:t>Parametric</a:t>
                      </a:r>
                      <a:r>
                        <a:rPr lang="en-GB" sz="1200" baseline="0" dirty="0"/>
                        <a:t> – check assumptions extra carefully</a:t>
                      </a:r>
                      <a:endParaRPr lang="en-GB" sz="1200" dirty="0"/>
                    </a:p>
                  </a:txBody>
                  <a:tcPr/>
                </a:tc>
                <a:extLst>
                  <a:ext uri="{0D108BD9-81ED-4DB2-BD59-A6C34878D82A}">
                    <a16:rowId xmlns:a16="http://schemas.microsoft.com/office/drawing/2014/main" val="15616429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Mann-Whitney U</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Differences in the means of two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txBody>
                  <a:tcPr/>
                </a:tc>
                <a:tc>
                  <a:txBody>
                    <a:bodyPr/>
                    <a:lstStyle/>
                    <a:p>
                      <a:r>
                        <a:rPr lang="en-GB" sz="1200" dirty="0"/>
                        <a:t>U statistic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 non-parametric test equivalent to a Two Sample t-test. </a:t>
                      </a:r>
                    </a:p>
                  </a:txBody>
                  <a:tcPr/>
                </a:tc>
                <a:extLst>
                  <a:ext uri="{0D108BD9-81ED-4DB2-BD59-A6C34878D82A}">
                    <a16:rowId xmlns:a16="http://schemas.microsoft.com/office/drawing/2014/main" val="11616208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Paired T-Test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For if your samples are connected in some way, e.g. collecting data twice from the same individual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 with</a:t>
                      </a:r>
                      <a:r>
                        <a:rPr lang="en-GB" sz="1200" baseline="0" dirty="0">
                          <a:solidFill>
                            <a:schemeClr val="tx1"/>
                          </a:solidFill>
                        </a:rPr>
                        <a:t> pairing between the groups</a:t>
                      </a:r>
                      <a:endParaRPr lang="en-GB" sz="1200" dirty="0">
                        <a:solidFill>
                          <a:schemeClr val="tx1"/>
                        </a:solidFill>
                      </a:endParaRPr>
                    </a:p>
                  </a:txBody>
                  <a:tcPr/>
                </a:tc>
                <a:tc>
                  <a:txBody>
                    <a:bodyPr/>
                    <a:lstStyle/>
                    <a:p>
                      <a:r>
                        <a:rPr lang="en-GB" sz="1200" dirty="0"/>
                        <a:t>T-value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Parametric</a:t>
                      </a:r>
                      <a:r>
                        <a:rPr lang="en-GB" sz="1200" baseline="0" dirty="0"/>
                        <a:t> – check assumptions extra carefully</a:t>
                      </a:r>
                      <a:endParaRPr lang="en-GB" sz="1200" dirty="0"/>
                    </a:p>
                    <a:p>
                      <a:endParaRPr lang="en-GB" sz="1200" dirty="0"/>
                    </a:p>
                  </a:txBody>
                  <a:tcPr/>
                </a:tc>
                <a:extLst>
                  <a:ext uri="{0D108BD9-81ED-4DB2-BD59-A6C34878D82A}">
                    <a16:rowId xmlns:a16="http://schemas.microsoft.com/office/drawing/2014/main" val="1191083109"/>
                  </a:ext>
                </a:extLst>
              </a:tr>
              <a:tr h="370840">
                <a:tc>
                  <a:txBody>
                    <a:bodyPr/>
                    <a:lstStyle/>
                    <a:p>
                      <a:r>
                        <a:rPr lang="en-GB" sz="1200" b="1" dirty="0"/>
                        <a:t>One-way</a:t>
                      </a:r>
                      <a:r>
                        <a:rPr lang="en-GB" sz="1200" b="1" baseline="0" dirty="0"/>
                        <a:t> ANOVA</a:t>
                      </a:r>
                      <a:endParaRPr lang="en-GB" sz="12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For testing for differences in the means of multiple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txBody>
                  <a:tcPr/>
                </a:tc>
                <a:tc>
                  <a:txBody>
                    <a:bodyPr/>
                    <a:lstStyle/>
                    <a:p>
                      <a:r>
                        <a:rPr lang="en-GB" sz="1200" dirty="0"/>
                        <a:t>F-value</a:t>
                      </a:r>
                    </a:p>
                  </a:txBody>
                  <a:tcPr/>
                </a:tc>
                <a:tc>
                  <a:txBody>
                    <a:bodyPr/>
                    <a:lstStyle/>
                    <a:p>
                      <a:r>
                        <a:rPr lang="en-GB" sz="1200" dirty="0">
                          <a:solidFill>
                            <a:schemeClr val="tx1"/>
                          </a:solidFill>
                        </a:rPr>
                        <a:t>No differences between the means of groups</a:t>
                      </a:r>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Parametric - check assumptions. </a:t>
                      </a:r>
                      <a:r>
                        <a:rPr lang="en-GB" sz="1200" dirty="0">
                          <a:solidFill>
                            <a:schemeClr val="tx1"/>
                          </a:solidFill>
                        </a:rPr>
                        <a:t>Follow with a </a:t>
                      </a:r>
                      <a:r>
                        <a:rPr lang="en-GB" sz="1200" dirty="0" err="1">
                          <a:solidFill>
                            <a:schemeClr val="tx1"/>
                          </a:solidFill>
                        </a:rPr>
                        <a:t>posthoc</a:t>
                      </a:r>
                      <a:r>
                        <a:rPr lang="en-GB" sz="1200" dirty="0">
                          <a:solidFill>
                            <a:schemeClr val="tx1"/>
                          </a:solidFill>
                        </a:rPr>
                        <a:t> test</a:t>
                      </a:r>
                      <a:r>
                        <a:rPr lang="en-GB" sz="1200" baseline="0" dirty="0">
                          <a:solidFill>
                            <a:schemeClr val="tx1"/>
                          </a:solidFill>
                        </a:rPr>
                        <a:t> to pin down differences between groups</a:t>
                      </a:r>
                      <a:endParaRPr lang="en-GB" sz="1200" dirty="0">
                        <a:solidFill>
                          <a:schemeClr val="tx1"/>
                        </a:solidFill>
                      </a:endParaRPr>
                    </a:p>
                  </a:txBody>
                  <a:tcPr/>
                </a:tc>
                <a:extLst>
                  <a:ext uri="{0D108BD9-81ED-4DB2-BD59-A6C34878D82A}">
                    <a16:rowId xmlns:a16="http://schemas.microsoft.com/office/drawing/2014/main" val="169407571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err="1"/>
                        <a:t>Kruskal</a:t>
                      </a:r>
                      <a:r>
                        <a:rPr lang="en-GB" sz="1200" b="1" dirty="0"/>
                        <a:t>-Wallis</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For</a:t>
                      </a:r>
                      <a:r>
                        <a:rPr lang="en-GB" sz="1200" baseline="0" dirty="0"/>
                        <a:t> </a:t>
                      </a:r>
                      <a:r>
                        <a:rPr lang="en-GB" sz="1200" dirty="0"/>
                        <a:t>comparing two or more independent samples of equal or different sample size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p>
                      <a:endParaRPr lang="en-GB" sz="1200" dirty="0"/>
                    </a:p>
                  </a:txBody>
                  <a:tcPr/>
                </a:tc>
                <a:tc>
                  <a:txBody>
                    <a:bodyPr/>
                    <a:lstStyle/>
                    <a:p>
                      <a:r>
                        <a:rPr lang="en-GB" sz="1200" dirty="0"/>
                        <a:t>H statistic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endParaRPr lang="en-GB" sz="1200" dirty="0"/>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 non-parametric test equivalent to ANOVA.</a:t>
                      </a:r>
                      <a:r>
                        <a:rPr lang="en-GB" sz="1200" baseline="0" dirty="0"/>
                        <a:t> Based on ranks. </a:t>
                      </a:r>
                      <a:r>
                        <a:rPr lang="en-GB" sz="1200" dirty="0"/>
                        <a:t>Can carry out ‘</a:t>
                      </a:r>
                      <a:r>
                        <a:rPr lang="en-GB" sz="1200" dirty="0" err="1"/>
                        <a:t>postho</a:t>
                      </a:r>
                      <a:r>
                        <a:rPr lang="en-GB" sz="1200" baseline="0" dirty="0" err="1"/>
                        <a:t>c</a:t>
                      </a:r>
                      <a:r>
                        <a:rPr lang="en-GB" sz="1200" baseline="0" dirty="0"/>
                        <a:t> style’ tests to see </a:t>
                      </a:r>
                      <a:r>
                        <a:rPr lang="en-GB" sz="1200" dirty="0"/>
                        <a:t>where the differences lie</a:t>
                      </a:r>
                    </a:p>
                  </a:txBody>
                  <a:tcPr/>
                </a:tc>
                <a:extLst>
                  <a:ext uri="{0D108BD9-81ED-4DB2-BD59-A6C34878D82A}">
                    <a16:rowId xmlns:a16="http://schemas.microsoft.com/office/drawing/2014/main" val="363417117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solidFill>
                            <a:schemeClr val="tx1"/>
                          </a:solidFill>
                        </a:rPr>
                        <a:t>Chi-squared test, one sample (or Chi-</a:t>
                      </a:r>
                      <a:r>
                        <a:rPr lang="en-GB" sz="1200" b="1" dirty="0" err="1">
                          <a:solidFill>
                            <a:schemeClr val="tx1"/>
                          </a:solidFill>
                        </a:rPr>
                        <a:t>sq</a:t>
                      </a:r>
                      <a:r>
                        <a:rPr lang="en-GB" sz="1200" b="1" baseline="0" dirty="0">
                          <a:solidFill>
                            <a:schemeClr val="tx1"/>
                          </a:solidFill>
                        </a:rPr>
                        <a:t> goodness of fit test)</a:t>
                      </a:r>
                      <a:endParaRPr lang="en-GB" sz="1200"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Used to compare the observed frequencies in each response category to the expected frequency</a:t>
                      </a:r>
                      <a:r>
                        <a:rPr lang="en-GB" sz="1200" baseline="0" dirty="0">
                          <a:solidFill>
                            <a:schemeClr val="tx1"/>
                          </a:solidFill>
                        </a:rPr>
                        <a:t>, if null true</a:t>
                      </a:r>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discrete response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X2-value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 between observed and expected according to null</a:t>
                      </a:r>
                      <a:r>
                        <a:rPr lang="en-GB" sz="1200" baseline="0" dirty="0">
                          <a:solidFill>
                            <a:schemeClr val="tx1"/>
                          </a:solidFill>
                        </a:rPr>
                        <a:t> hypothesis</a:t>
                      </a:r>
                      <a:endParaRPr lang="en-GB" sz="1200" dirty="0">
                        <a:solidFill>
                          <a:schemeClr val="tx1"/>
                        </a:solidFill>
                      </a:endParaRP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Non-parametric</a:t>
                      </a:r>
                      <a:r>
                        <a:rPr lang="en-GB" sz="1200" baseline="0" dirty="0">
                          <a:solidFill>
                            <a:schemeClr val="tx1"/>
                          </a:solidFill>
                        </a:rPr>
                        <a:t> - </a:t>
                      </a:r>
                      <a:r>
                        <a:rPr lang="en-GB" sz="1200" dirty="0">
                          <a:solidFill>
                            <a:schemeClr val="tx1"/>
                          </a:solidFill>
                        </a:rPr>
                        <a:t>Based on binned data, and testing whether the number of points within each bin is similar or not</a:t>
                      </a:r>
                    </a:p>
                  </a:txBody>
                  <a:tcPr/>
                </a:tc>
                <a:extLst>
                  <a:ext uri="{0D108BD9-81ED-4DB2-BD59-A6C34878D82A}">
                    <a16:rowId xmlns:a16="http://schemas.microsoft.com/office/drawing/2014/main" val="2379180210"/>
                  </a:ext>
                </a:extLst>
              </a:tr>
              <a:tr h="370840">
                <a:tc>
                  <a:txBody>
                    <a:bodyPr/>
                    <a:lstStyle/>
                    <a:p>
                      <a:pPr marL="0" indent="0">
                        <a:buNone/>
                      </a:pPr>
                      <a:r>
                        <a:rPr lang="en-GB" sz="1200" b="1" dirty="0">
                          <a:solidFill>
                            <a:schemeClr val="tx1"/>
                          </a:solidFill>
                        </a:rPr>
                        <a:t>Chi-squared test, two sample (or</a:t>
                      </a:r>
                      <a:r>
                        <a:rPr lang="en-GB" sz="1200" b="1" baseline="0" dirty="0">
                          <a:solidFill>
                            <a:schemeClr val="tx1"/>
                          </a:solidFill>
                        </a:rPr>
                        <a:t> Chi-</a:t>
                      </a:r>
                      <a:r>
                        <a:rPr lang="en-GB" sz="1200" b="1" baseline="0" dirty="0" err="1">
                          <a:solidFill>
                            <a:schemeClr val="tx1"/>
                          </a:solidFill>
                        </a:rPr>
                        <a:t>sq</a:t>
                      </a:r>
                      <a:r>
                        <a:rPr lang="en-GB" sz="1200" b="1" baseline="0" dirty="0">
                          <a:solidFill>
                            <a:schemeClr val="tx1"/>
                          </a:solidFill>
                        </a:rPr>
                        <a:t> </a:t>
                      </a:r>
                      <a:r>
                        <a:rPr lang="en-GB" sz="1200" b="1" dirty="0">
                          <a:solidFill>
                            <a:schemeClr val="tx1"/>
                          </a:solidFill>
                        </a:rPr>
                        <a:t>test</a:t>
                      </a:r>
                      <a:r>
                        <a:rPr lang="en-GB" sz="1200" b="1" baseline="0" dirty="0">
                          <a:solidFill>
                            <a:schemeClr val="tx1"/>
                          </a:solidFill>
                        </a:rPr>
                        <a:t> of independence)</a:t>
                      </a:r>
                      <a:endParaRPr lang="en-GB" sz="1200"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Testing whether two or more data samples come from the same distribution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discrete response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X2-value</a:t>
                      </a:r>
                    </a:p>
                    <a:p>
                      <a:endParaRPr lang="en-GB" sz="1200" dirty="0"/>
                    </a:p>
                  </a:txBody>
                  <a:tcPr/>
                </a:tc>
                <a:tc>
                  <a:txBody>
                    <a:bodyPr/>
                    <a:lstStyle/>
                    <a:p>
                      <a:r>
                        <a:rPr lang="en-GB" sz="1200" dirty="0"/>
                        <a:t>No difference</a:t>
                      </a:r>
                      <a:r>
                        <a:rPr lang="en-GB" sz="1200" baseline="0" dirty="0"/>
                        <a:t> between s</a:t>
                      </a:r>
                      <a:r>
                        <a:rPr lang="en-GB" sz="1200" dirty="0"/>
                        <a:t>amples</a:t>
                      </a:r>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extLst>
                  <a:ext uri="{0D108BD9-81ED-4DB2-BD59-A6C34878D82A}">
                    <a16:rowId xmlns:a16="http://schemas.microsoft.com/office/drawing/2014/main" val="2937631897"/>
                  </a:ext>
                </a:extLst>
              </a:tr>
            </a:tbl>
          </a:graphicData>
        </a:graphic>
      </p:graphicFrame>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4000" b="1" dirty="0">
                <a:latin typeface="+mn-lt"/>
              </a:rPr>
              <a:t>- examples of tests of difference</a:t>
            </a:r>
            <a:endParaRPr lang="en-GB" sz="3700" b="1" dirty="0">
              <a:latin typeface="+mn-lt"/>
            </a:endParaRPr>
          </a:p>
        </p:txBody>
      </p:sp>
      <p:sp>
        <p:nvSpPr>
          <p:cNvPr id="6" name="Rectangle 5"/>
          <p:cNvSpPr/>
          <p:nvPr/>
        </p:nvSpPr>
        <p:spPr>
          <a:xfrm>
            <a:off x="231494" y="3779134"/>
            <a:ext cx="11869838" cy="29978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20087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b="1" dirty="0">
                <a:latin typeface="+mn-lt"/>
              </a:rPr>
              <a:t>Steps for designing a study – the reverse planning approach</a:t>
            </a:r>
          </a:p>
        </p:txBody>
      </p:sp>
      <p:sp>
        <p:nvSpPr>
          <p:cNvPr id="3" name="Content Placeholder 2"/>
          <p:cNvSpPr>
            <a:spLocks noGrp="1"/>
          </p:cNvSpPr>
          <p:nvPr>
            <p:ph idx="1"/>
          </p:nvPr>
        </p:nvSpPr>
        <p:spPr>
          <a:xfrm>
            <a:off x="3881658" y="2068693"/>
            <a:ext cx="7472141" cy="4351338"/>
          </a:xfrm>
        </p:spPr>
        <p:style>
          <a:lnRef idx="1">
            <a:schemeClr val="accent5"/>
          </a:lnRef>
          <a:fillRef idx="2">
            <a:schemeClr val="accent5"/>
          </a:fillRef>
          <a:effectRef idx="1">
            <a:schemeClr val="accent5"/>
          </a:effectRef>
          <a:fontRef idx="minor">
            <a:schemeClr val="dk1"/>
          </a:fontRef>
        </p:style>
        <p:txBody>
          <a:bodyPr>
            <a:normAutofit fontScale="85000" lnSpcReduction="10000"/>
          </a:bodyPr>
          <a:lstStyle/>
          <a:p>
            <a:pPr marL="514350" indent="-514350">
              <a:buFont typeface="+mj-lt"/>
              <a:buAutoNum type="arabicPeriod"/>
            </a:pPr>
            <a:r>
              <a:rPr lang="en-GB" dirty="0"/>
              <a:t>What is the specific question?</a:t>
            </a:r>
          </a:p>
          <a:p>
            <a:pPr marL="514350" indent="-514350">
              <a:buFont typeface="+mj-lt"/>
              <a:buAutoNum type="arabicPeriod"/>
            </a:pPr>
            <a:r>
              <a:rPr lang="en-GB" dirty="0"/>
              <a:t>What results are necessary to answer the questions?</a:t>
            </a:r>
          </a:p>
          <a:p>
            <a:pPr marL="514350" indent="-514350">
              <a:buFont typeface="+mj-lt"/>
              <a:buAutoNum type="arabicPeriod"/>
            </a:pPr>
            <a:r>
              <a:rPr lang="en-GB" dirty="0"/>
              <a:t>What data are needed to complete these results?</a:t>
            </a:r>
          </a:p>
          <a:p>
            <a:pPr marL="514350" indent="-514350">
              <a:buFont typeface="+mj-lt"/>
              <a:buAutoNum type="arabicPeriod"/>
            </a:pPr>
            <a:r>
              <a:rPr lang="en-GB" dirty="0"/>
              <a:t>What protocol is required to obtain these data?</a:t>
            </a:r>
          </a:p>
          <a:p>
            <a:pPr marL="514350" indent="-514350">
              <a:buFont typeface="+mj-lt"/>
              <a:buAutoNum type="arabicPeriod"/>
            </a:pPr>
            <a:r>
              <a:rPr lang="en-GB" dirty="0"/>
              <a:t>Can the data be collected in the time available?</a:t>
            </a:r>
          </a:p>
          <a:p>
            <a:pPr marL="514350" indent="-514350">
              <a:buFont typeface="+mj-lt"/>
              <a:buAutoNum type="arabicPeriod"/>
            </a:pPr>
            <a:r>
              <a:rPr lang="en-GB" dirty="0"/>
              <a:t>Modify the planning in response to time available</a:t>
            </a:r>
          </a:p>
          <a:p>
            <a:pPr marL="514350" indent="-514350">
              <a:buFont typeface="+mj-lt"/>
              <a:buAutoNum type="arabicPeriod"/>
            </a:pPr>
            <a:r>
              <a:rPr lang="en-GB" dirty="0"/>
              <a:t>Create data sheets</a:t>
            </a:r>
          </a:p>
          <a:p>
            <a:pPr marL="514350" indent="-514350">
              <a:buFont typeface="+mj-lt"/>
              <a:buAutoNum type="arabicPeriod"/>
            </a:pPr>
            <a:r>
              <a:rPr lang="en-GB" dirty="0"/>
              <a:t>Start and encounter reality</a:t>
            </a:r>
          </a:p>
          <a:p>
            <a:pPr marL="0" indent="0" algn="r">
              <a:buNone/>
            </a:pPr>
            <a:endParaRPr lang="en-GB" sz="1800" b="1" i="1" dirty="0"/>
          </a:p>
          <a:p>
            <a:pPr marL="0" indent="0" algn="r">
              <a:buNone/>
            </a:pPr>
            <a:r>
              <a:rPr lang="en-GB" sz="1800" b="1" i="1" dirty="0"/>
              <a:t>Sutherland 2006, Ecological Census Techniques: A Handbook</a:t>
            </a:r>
          </a:p>
          <a:p>
            <a:pPr marL="0" indent="0" algn="r">
              <a:buNone/>
            </a:pPr>
            <a:r>
              <a:rPr lang="en-GB" sz="1800" b="1" i="1" dirty="0"/>
              <a:t>Chapter 1- “Planning a research programme”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577" y="2266384"/>
            <a:ext cx="4040094" cy="4040094"/>
          </a:xfrm>
          <a:prstGeom prst="rect">
            <a:avLst/>
          </a:prstGeom>
        </p:spPr>
      </p:pic>
    </p:spTree>
    <p:extLst>
      <p:ext uri="{BB962C8B-B14F-4D97-AF65-F5344CB8AC3E}">
        <p14:creationId xmlns:p14="http://schemas.microsoft.com/office/powerpoint/2010/main" val="5240740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429706237"/>
              </p:ext>
            </p:extLst>
          </p:nvPr>
        </p:nvGraphicFramePr>
        <p:xfrm>
          <a:off x="439836" y="1459195"/>
          <a:ext cx="11470512" cy="5217160"/>
        </p:xfrm>
        <a:graphic>
          <a:graphicData uri="http://schemas.openxmlformats.org/drawingml/2006/table">
            <a:tbl>
              <a:tblPr firstRow="1" bandRow="1">
                <a:tableStyleId>{93296810-A885-4BE3-A3E7-6D5BEEA58F35}</a:tableStyleId>
              </a:tblPr>
              <a:tblGrid>
                <a:gridCol w="1678331">
                  <a:extLst>
                    <a:ext uri="{9D8B030D-6E8A-4147-A177-3AD203B41FA5}">
                      <a16:colId xmlns:a16="http://schemas.microsoft.com/office/drawing/2014/main" val="3853971995"/>
                    </a:ext>
                  </a:extLst>
                </a:gridCol>
                <a:gridCol w="2436471">
                  <a:extLst>
                    <a:ext uri="{9D8B030D-6E8A-4147-A177-3AD203B41FA5}">
                      <a16:colId xmlns:a16="http://schemas.microsoft.com/office/drawing/2014/main" val="3807032530"/>
                    </a:ext>
                  </a:extLst>
                </a:gridCol>
                <a:gridCol w="1996633">
                  <a:extLst>
                    <a:ext uri="{9D8B030D-6E8A-4147-A177-3AD203B41FA5}">
                      <a16:colId xmlns:a16="http://schemas.microsoft.com/office/drawing/2014/main" val="3652070840"/>
                    </a:ext>
                  </a:extLst>
                </a:gridCol>
                <a:gridCol w="1232704">
                  <a:extLst>
                    <a:ext uri="{9D8B030D-6E8A-4147-A177-3AD203B41FA5}">
                      <a16:colId xmlns:a16="http://schemas.microsoft.com/office/drawing/2014/main" val="519957125"/>
                    </a:ext>
                  </a:extLst>
                </a:gridCol>
                <a:gridCol w="1614668">
                  <a:extLst>
                    <a:ext uri="{9D8B030D-6E8A-4147-A177-3AD203B41FA5}">
                      <a16:colId xmlns:a16="http://schemas.microsoft.com/office/drawing/2014/main" val="584660224"/>
                    </a:ext>
                  </a:extLst>
                </a:gridCol>
                <a:gridCol w="2511705">
                  <a:extLst>
                    <a:ext uri="{9D8B030D-6E8A-4147-A177-3AD203B41FA5}">
                      <a16:colId xmlns:a16="http://schemas.microsoft.com/office/drawing/2014/main" val="825786378"/>
                    </a:ext>
                  </a:extLst>
                </a:gridCol>
              </a:tblGrid>
              <a:tr h="370840">
                <a:tc>
                  <a:txBody>
                    <a:bodyPr/>
                    <a:lstStyle/>
                    <a:p>
                      <a:r>
                        <a:rPr lang="en-GB" sz="1200" dirty="0"/>
                        <a:t>Test</a:t>
                      </a:r>
                    </a:p>
                  </a:txBody>
                  <a:tcPr/>
                </a:tc>
                <a:tc>
                  <a:txBody>
                    <a:bodyPr/>
                    <a:lstStyle/>
                    <a:p>
                      <a:r>
                        <a:rPr lang="en-GB" sz="1200" dirty="0"/>
                        <a:t>What’s it for?</a:t>
                      </a:r>
                    </a:p>
                  </a:txBody>
                  <a:tcPr/>
                </a:tc>
                <a:tc>
                  <a:txBody>
                    <a:bodyPr/>
                    <a:lstStyle/>
                    <a:p>
                      <a:r>
                        <a:rPr lang="en-GB" sz="1200" dirty="0"/>
                        <a:t>Type</a:t>
                      </a:r>
                      <a:r>
                        <a:rPr lang="en-GB" sz="1200" baseline="0" dirty="0"/>
                        <a:t> of data?</a:t>
                      </a:r>
                      <a:endParaRPr lang="en-GB" sz="1200" dirty="0"/>
                    </a:p>
                  </a:txBody>
                  <a:tcPr/>
                </a:tc>
                <a:tc>
                  <a:txBody>
                    <a:bodyPr/>
                    <a:lstStyle/>
                    <a:p>
                      <a:r>
                        <a:rPr lang="en-GB" sz="1200" dirty="0"/>
                        <a:t>Test</a:t>
                      </a:r>
                      <a:r>
                        <a:rPr lang="en-GB" sz="1200" baseline="0" dirty="0"/>
                        <a:t> statistic</a:t>
                      </a:r>
                      <a:endParaRPr lang="en-GB" sz="1200" dirty="0"/>
                    </a:p>
                  </a:txBody>
                  <a:tcPr/>
                </a:tc>
                <a:tc>
                  <a:txBody>
                    <a:bodyPr/>
                    <a:lstStyle/>
                    <a:p>
                      <a:r>
                        <a:rPr lang="en-GB" sz="1200" dirty="0"/>
                        <a:t>Null hypothesis</a:t>
                      </a:r>
                    </a:p>
                  </a:txBody>
                  <a:tcPr/>
                </a:tc>
                <a:tc>
                  <a:txBody>
                    <a:bodyPr/>
                    <a:lstStyle/>
                    <a:p>
                      <a:r>
                        <a:rPr lang="en-GB" sz="1200" dirty="0"/>
                        <a:t>Notes</a:t>
                      </a:r>
                    </a:p>
                  </a:txBody>
                  <a:tcPr/>
                </a:tc>
                <a:extLst>
                  <a:ext uri="{0D108BD9-81ED-4DB2-BD59-A6C34878D82A}">
                    <a16:rowId xmlns:a16="http://schemas.microsoft.com/office/drawing/2014/main" val="26669176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Two-Sample T-Test</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Differences in the means of two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txBody>
                  <a:tcPr/>
                </a:tc>
                <a:tc>
                  <a:txBody>
                    <a:bodyPr/>
                    <a:lstStyle/>
                    <a:p>
                      <a:r>
                        <a:rPr lang="en-GB" sz="1200" dirty="0"/>
                        <a:t>T-value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p>
                  </a:txBody>
                  <a:tcPr/>
                </a:tc>
                <a:tc>
                  <a:txBody>
                    <a:bodyPr/>
                    <a:lstStyle/>
                    <a:p>
                      <a:r>
                        <a:rPr lang="en-GB" sz="1200" dirty="0"/>
                        <a:t>Parametric</a:t>
                      </a:r>
                      <a:r>
                        <a:rPr lang="en-GB" sz="1200" baseline="0" dirty="0"/>
                        <a:t> – check assumptions extra carefully</a:t>
                      </a:r>
                      <a:endParaRPr lang="en-GB" sz="1200" dirty="0"/>
                    </a:p>
                  </a:txBody>
                  <a:tcPr/>
                </a:tc>
                <a:extLst>
                  <a:ext uri="{0D108BD9-81ED-4DB2-BD59-A6C34878D82A}">
                    <a16:rowId xmlns:a16="http://schemas.microsoft.com/office/drawing/2014/main" val="15616429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Mann-Whitney U</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Differences in the means of two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txBody>
                  <a:tcPr/>
                </a:tc>
                <a:tc>
                  <a:txBody>
                    <a:bodyPr/>
                    <a:lstStyle/>
                    <a:p>
                      <a:r>
                        <a:rPr lang="en-GB" sz="1200" dirty="0"/>
                        <a:t>U statistic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 non-parametric test equivalent to a Two Sample t-test. </a:t>
                      </a:r>
                    </a:p>
                  </a:txBody>
                  <a:tcPr/>
                </a:tc>
                <a:extLst>
                  <a:ext uri="{0D108BD9-81ED-4DB2-BD59-A6C34878D82A}">
                    <a16:rowId xmlns:a16="http://schemas.microsoft.com/office/drawing/2014/main" val="11616208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Paired T-Test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For if your samples are connected in some way, e.g. collecting data twice from the same individual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 with</a:t>
                      </a:r>
                      <a:r>
                        <a:rPr lang="en-GB" sz="1200" baseline="0" dirty="0">
                          <a:solidFill>
                            <a:schemeClr val="tx1"/>
                          </a:solidFill>
                        </a:rPr>
                        <a:t> pairing between the groups</a:t>
                      </a:r>
                      <a:endParaRPr lang="en-GB" sz="1200" dirty="0">
                        <a:solidFill>
                          <a:schemeClr val="tx1"/>
                        </a:solidFill>
                      </a:endParaRPr>
                    </a:p>
                  </a:txBody>
                  <a:tcPr/>
                </a:tc>
                <a:tc>
                  <a:txBody>
                    <a:bodyPr/>
                    <a:lstStyle/>
                    <a:p>
                      <a:r>
                        <a:rPr lang="en-GB" sz="1200" dirty="0"/>
                        <a:t>T-value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Parametric</a:t>
                      </a:r>
                      <a:r>
                        <a:rPr lang="en-GB" sz="1200" baseline="0" dirty="0"/>
                        <a:t> – check assumptions extra carefully</a:t>
                      </a:r>
                      <a:endParaRPr lang="en-GB" sz="1200" dirty="0"/>
                    </a:p>
                    <a:p>
                      <a:endParaRPr lang="en-GB" sz="1200" dirty="0"/>
                    </a:p>
                  </a:txBody>
                  <a:tcPr/>
                </a:tc>
                <a:extLst>
                  <a:ext uri="{0D108BD9-81ED-4DB2-BD59-A6C34878D82A}">
                    <a16:rowId xmlns:a16="http://schemas.microsoft.com/office/drawing/2014/main" val="1191083109"/>
                  </a:ext>
                </a:extLst>
              </a:tr>
              <a:tr h="370840">
                <a:tc>
                  <a:txBody>
                    <a:bodyPr/>
                    <a:lstStyle/>
                    <a:p>
                      <a:r>
                        <a:rPr lang="en-GB" sz="1200" b="1" dirty="0"/>
                        <a:t>One-way</a:t>
                      </a:r>
                      <a:r>
                        <a:rPr lang="en-GB" sz="1200" b="1" baseline="0" dirty="0"/>
                        <a:t> ANOVA</a:t>
                      </a:r>
                      <a:endParaRPr lang="en-GB" sz="12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For testing for differences in the means of multiple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txBody>
                  <a:tcPr/>
                </a:tc>
                <a:tc>
                  <a:txBody>
                    <a:bodyPr/>
                    <a:lstStyle/>
                    <a:p>
                      <a:r>
                        <a:rPr lang="en-GB" sz="1200" dirty="0"/>
                        <a:t>F-value</a:t>
                      </a:r>
                    </a:p>
                  </a:txBody>
                  <a:tcPr/>
                </a:tc>
                <a:tc>
                  <a:txBody>
                    <a:bodyPr/>
                    <a:lstStyle/>
                    <a:p>
                      <a:r>
                        <a:rPr lang="en-GB" sz="1200" dirty="0">
                          <a:solidFill>
                            <a:schemeClr val="tx1"/>
                          </a:solidFill>
                        </a:rPr>
                        <a:t>No differences between the means of groups</a:t>
                      </a:r>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Parametric - check assumptions. </a:t>
                      </a:r>
                      <a:r>
                        <a:rPr lang="en-GB" sz="1200" dirty="0">
                          <a:solidFill>
                            <a:schemeClr val="tx1"/>
                          </a:solidFill>
                        </a:rPr>
                        <a:t>Follow with a </a:t>
                      </a:r>
                      <a:r>
                        <a:rPr lang="en-GB" sz="1200" dirty="0" err="1">
                          <a:solidFill>
                            <a:schemeClr val="tx1"/>
                          </a:solidFill>
                        </a:rPr>
                        <a:t>posthoc</a:t>
                      </a:r>
                      <a:r>
                        <a:rPr lang="en-GB" sz="1200" dirty="0">
                          <a:solidFill>
                            <a:schemeClr val="tx1"/>
                          </a:solidFill>
                        </a:rPr>
                        <a:t> test</a:t>
                      </a:r>
                      <a:r>
                        <a:rPr lang="en-GB" sz="1200" baseline="0" dirty="0">
                          <a:solidFill>
                            <a:schemeClr val="tx1"/>
                          </a:solidFill>
                        </a:rPr>
                        <a:t> to pin down differences between groups</a:t>
                      </a:r>
                      <a:endParaRPr lang="en-GB" sz="1200" dirty="0">
                        <a:solidFill>
                          <a:schemeClr val="tx1"/>
                        </a:solidFill>
                      </a:endParaRPr>
                    </a:p>
                  </a:txBody>
                  <a:tcPr/>
                </a:tc>
                <a:extLst>
                  <a:ext uri="{0D108BD9-81ED-4DB2-BD59-A6C34878D82A}">
                    <a16:rowId xmlns:a16="http://schemas.microsoft.com/office/drawing/2014/main" val="169407571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err="1"/>
                        <a:t>Kruskal</a:t>
                      </a:r>
                      <a:r>
                        <a:rPr lang="en-GB" sz="1200" b="1" dirty="0"/>
                        <a:t>-Wallis</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For</a:t>
                      </a:r>
                      <a:r>
                        <a:rPr lang="en-GB" sz="1200" baseline="0" dirty="0"/>
                        <a:t> </a:t>
                      </a:r>
                      <a:r>
                        <a:rPr lang="en-GB" sz="1200" dirty="0"/>
                        <a:t>comparing two or more independent samples of equal or different sample size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p>
                      <a:endParaRPr lang="en-GB" sz="1200" dirty="0"/>
                    </a:p>
                  </a:txBody>
                  <a:tcPr/>
                </a:tc>
                <a:tc>
                  <a:txBody>
                    <a:bodyPr/>
                    <a:lstStyle/>
                    <a:p>
                      <a:r>
                        <a:rPr lang="en-GB" sz="1200" dirty="0"/>
                        <a:t>H statistic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endParaRPr lang="en-GB" sz="1200" dirty="0"/>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 non-parametric test equivalent to ANOVA.</a:t>
                      </a:r>
                      <a:r>
                        <a:rPr lang="en-GB" sz="1200" baseline="0" dirty="0"/>
                        <a:t> Based on ranks. </a:t>
                      </a:r>
                      <a:r>
                        <a:rPr lang="en-GB" sz="1200" dirty="0"/>
                        <a:t>Can carry out ‘</a:t>
                      </a:r>
                      <a:r>
                        <a:rPr lang="en-GB" sz="1200" dirty="0" err="1"/>
                        <a:t>postho</a:t>
                      </a:r>
                      <a:r>
                        <a:rPr lang="en-GB" sz="1200" baseline="0" dirty="0" err="1"/>
                        <a:t>c</a:t>
                      </a:r>
                      <a:r>
                        <a:rPr lang="en-GB" sz="1200" baseline="0" dirty="0"/>
                        <a:t> style’ tests to see </a:t>
                      </a:r>
                      <a:r>
                        <a:rPr lang="en-GB" sz="1200" dirty="0"/>
                        <a:t>where the differences lie</a:t>
                      </a:r>
                    </a:p>
                  </a:txBody>
                  <a:tcPr/>
                </a:tc>
                <a:extLst>
                  <a:ext uri="{0D108BD9-81ED-4DB2-BD59-A6C34878D82A}">
                    <a16:rowId xmlns:a16="http://schemas.microsoft.com/office/drawing/2014/main" val="363417117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solidFill>
                            <a:schemeClr val="tx1"/>
                          </a:solidFill>
                        </a:rPr>
                        <a:t>Chi-squared test, one sample (or Chi-</a:t>
                      </a:r>
                      <a:r>
                        <a:rPr lang="en-GB" sz="1200" b="1" dirty="0" err="1">
                          <a:solidFill>
                            <a:schemeClr val="tx1"/>
                          </a:solidFill>
                        </a:rPr>
                        <a:t>sq</a:t>
                      </a:r>
                      <a:r>
                        <a:rPr lang="en-GB" sz="1200" b="1" baseline="0" dirty="0">
                          <a:solidFill>
                            <a:schemeClr val="tx1"/>
                          </a:solidFill>
                        </a:rPr>
                        <a:t> goodness of fit test)</a:t>
                      </a:r>
                      <a:endParaRPr lang="en-GB" sz="1200"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Used to compare the observed frequencies in each response category to the expected frequency</a:t>
                      </a:r>
                      <a:r>
                        <a:rPr lang="en-GB" sz="1200" baseline="0" dirty="0">
                          <a:solidFill>
                            <a:schemeClr val="tx1"/>
                          </a:solidFill>
                        </a:rPr>
                        <a:t>, if null true</a:t>
                      </a:r>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discrete response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X2-value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 between observed and expected according to null</a:t>
                      </a:r>
                      <a:r>
                        <a:rPr lang="en-GB" sz="1200" baseline="0" dirty="0">
                          <a:solidFill>
                            <a:schemeClr val="tx1"/>
                          </a:solidFill>
                        </a:rPr>
                        <a:t> hypothesis</a:t>
                      </a:r>
                      <a:endParaRPr lang="en-GB" sz="1200" dirty="0">
                        <a:solidFill>
                          <a:schemeClr val="tx1"/>
                        </a:solidFill>
                      </a:endParaRP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Non-parametric</a:t>
                      </a:r>
                      <a:r>
                        <a:rPr lang="en-GB" sz="1200" baseline="0" dirty="0">
                          <a:solidFill>
                            <a:schemeClr val="tx1"/>
                          </a:solidFill>
                        </a:rPr>
                        <a:t> - </a:t>
                      </a:r>
                      <a:r>
                        <a:rPr lang="en-GB" sz="1200" dirty="0">
                          <a:solidFill>
                            <a:schemeClr val="tx1"/>
                          </a:solidFill>
                        </a:rPr>
                        <a:t>Based on binned data, and testing whether the number of points within each bin is similar or not</a:t>
                      </a:r>
                    </a:p>
                  </a:txBody>
                  <a:tcPr/>
                </a:tc>
                <a:extLst>
                  <a:ext uri="{0D108BD9-81ED-4DB2-BD59-A6C34878D82A}">
                    <a16:rowId xmlns:a16="http://schemas.microsoft.com/office/drawing/2014/main" val="2379180210"/>
                  </a:ext>
                </a:extLst>
              </a:tr>
              <a:tr h="370840">
                <a:tc>
                  <a:txBody>
                    <a:bodyPr/>
                    <a:lstStyle/>
                    <a:p>
                      <a:pPr marL="0" indent="0">
                        <a:buNone/>
                      </a:pPr>
                      <a:r>
                        <a:rPr lang="en-GB" sz="1200" b="1" dirty="0">
                          <a:solidFill>
                            <a:schemeClr val="tx1"/>
                          </a:solidFill>
                        </a:rPr>
                        <a:t>Chi-squared test, two sample (or</a:t>
                      </a:r>
                      <a:r>
                        <a:rPr lang="en-GB" sz="1200" b="1" baseline="0" dirty="0">
                          <a:solidFill>
                            <a:schemeClr val="tx1"/>
                          </a:solidFill>
                        </a:rPr>
                        <a:t> Chi-</a:t>
                      </a:r>
                      <a:r>
                        <a:rPr lang="en-GB" sz="1200" b="1" baseline="0" dirty="0" err="1">
                          <a:solidFill>
                            <a:schemeClr val="tx1"/>
                          </a:solidFill>
                        </a:rPr>
                        <a:t>sq</a:t>
                      </a:r>
                      <a:r>
                        <a:rPr lang="en-GB" sz="1200" b="1" baseline="0" dirty="0">
                          <a:solidFill>
                            <a:schemeClr val="tx1"/>
                          </a:solidFill>
                        </a:rPr>
                        <a:t> </a:t>
                      </a:r>
                      <a:r>
                        <a:rPr lang="en-GB" sz="1200" b="1" dirty="0">
                          <a:solidFill>
                            <a:schemeClr val="tx1"/>
                          </a:solidFill>
                        </a:rPr>
                        <a:t>test</a:t>
                      </a:r>
                      <a:r>
                        <a:rPr lang="en-GB" sz="1200" b="1" baseline="0" dirty="0">
                          <a:solidFill>
                            <a:schemeClr val="tx1"/>
                          </a:solidFill>
                        </a:rPr>
                        <a:t> of independence)</a:t>
                      </a:r>
                      <a:endParaRPr lang="en-GB" sz="1200"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Testing whether two or more data samples come from the same distribution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discrete response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X2-value</a:t>
                      </a:r>
                    </a:p>
                    <a:p>
                      <a:endParaRPr lang="en-GB" sz="1200" dirty="0"/>
                    </a:p>
                  </a:txBody>
                  <a:tcPr/>
                </a:tc>
                <a:tc>
                  <a:txBody>
                    <a:bodyPr/>
                    <a:lstStyle/>
                    <a:p>
                      <a:r>
                        <a:rPr lang="en-GB" sz="1200" dirty="0"/>
                        <a:t>No difference</a:t>
                      </a:r>
                      <a:r>
                        <a:rPr lang="en-GB" sz="1200" baseline="0" dirty="0"/>
                        <a:t> between s</a:t>
                      </a:r>
                      <a:r>
                        <a:rPr lang="en-GB" sz="1200" dirty="0"/>
                        <a:t>amples</a:t>
                      </a:r>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extLst>
                  <a:ext uri="{0D108BD9-81ED-4DB2-BD59-A6C34878D82A}">
                    <a16:rowId xmlns:a16="http://schemas.microsoft.com/office/drawing/2014/main" val="2937631897"/>
                  </a:ext>
                </a:extLst>
              </a:tr>
            </a:tbl>
          </a:graphicData>
        </a:graphic>
      </p:graphicFrame>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4000" b="1" dirty="0">
                <a:latin typeface="+mn-lt"/>
              </a:rPr>
              <a:t>- examples of tests of difference</a:t>
            </a:r>
            <a:endParaRPr lang="en-GB" sz="3700" b="1" dirty="0">
              <a:latin typeface="+mn-lt"/>
            </a:endParaRPr>
          </a:p>
        </p:txBody>
      </p:sp>
      <p:sp>
        <p:nvSpPr>
          <p:cNvPr id="6" name="Rectangle 5"/>
          <p:cNvSpPr/>
          <p:nvPr/>
        </p:nvSpPr>
        <p:spPr>
          <a:xfrm>
            <a:off x="231494" y="5225970"/>
            <a:ext cx="11869838" cy="15510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541752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429706237"/>
              </p:ext>
            </p:extLst>
          </p:nvPr>
        </p:nvGraphicFramePr>
        <p:xfrm>
          <a:off x="439836" y="1459195"/>
          <a:ext cx="11470512" cy="5217160"/>
        </p:xfrm>
        <a:graphic>
          <a:graphicData uri="http://schemas.openxmlformats.org/drawingml/2006/table">
            <a:tbl>
              <a:tblPr firstRow="1" bandRow="1">
                <a:tableStyleId>{93296810-A885-4BE3-A3E7-6D5BEEA58F35}</a:tableStyleId>
              </a:tblPr>
              <a:tblGrid>
                <a:gridCol w="1678331">
                  <a:extLst>
                    <a:ext uri="{9D8B030D-6E8A-4147-A177-3AD203B41FA5}">
                      <a16:colId xmlns:a16="http://schemas.microsoft.com/office/drawing/2014/main" val="3853971995"/>
                    </a:ext>
                  </a:extLst>
                </a:gridCol>
                <a:gridCol w="2436471">
                  <a:extLst>
                    <a:ext uri="{9D8B030D-6E8A-4147-A177-3AD203B41FA5}">
                      <a16:colId xmlns:a16="http://schemas.microsoft.com/office/drawing/2014/main" val="3807032530"/>
                    </a:ext>
                  </a:extLst>
                </a:gridCol>
                <a:gridCol w="1996633">
                  <a:extLst>
                    <a:ext uri="{9D8B030D-6E8A-4147-A177-3AD203B41FA5}">
                      <a16:colId xmlns:a16="http://schemas.microsoft.com/office/drawing/2014/main" val="3652070840"/>
                    </a:ext>
                  </a:extLst>
                </a:gridCol>
                <a:gridCol w="1232704">
                  <a:extLst>
                    <a:ext uri="{9D8B030D-6E8A-4147-A177-3AD203B41FA5}">
                      <a16:colId xmlns:a16="http://schemas.microsoft.com/office/drawing/2014/main" val="519957125"/>
                    </a:ext>
                  </a:extLst>
                </a:gridCol>
                <a:gridCol w="1614668">
                  <a:extLst>
                    <a:ext uri="{9D8B030D-6E8A-4147-A177-3AD203B41FA5}">
                      <a16:colId xmlns:a16="http://schemas.microsoft.com/office/drawing/2014/main" val="584660224"/>
                    </a:ext>
                  </a:extLst>
                </a:gridCol>
                <a:gridCol w="2511705">
                  <a:extLst>
                    <a:ext uri="{9D8B030D-6E8A-4147-A177-3AD203B41FA5}">
                      <a16:colId xmlns:a16="http://schemas.microsoft.com/office/drawing/2014/main" val="825786378"/>
                    </a:ext>
                  </a:extLst>
                </a:gridCol>
              </a:tblGrid>
              <a:tr h="370840">
                <a:tc>
                  <a:txBody>
                    <a:bodyPr/>
                    <a:lstStyle/>
                    <a:p>
                      <a:r>
                        <a:rPr lang="en-GB" sz="1200" dirty="0"/>
                        <a:t>Test</a:t>
                      </a:r>
                    </a:p>
                  </a:txBody>
                  <a:tcPr/>
                </a:tc>
                <a:tc>
                  <a:txBody>
                    <a:bodyPr/>
                    <a:lstStyle/>
                    <a:p>
                      <a:r>
                        <a:rPr lang="en-GB" sz="1200" dirty="0"/>
                        <a:t>What’s it for?</a:t>
                      </a:r>
                    </a:p>
                  </a:txBody>
                  <a:tcPr/>
                </a:tc>
                <a:tc>
                  <a:txBody>
                    <a:bodyPr/>
                    <a:lstStyle/>
                    <a:p>
                      <a:r>
                        <a:rPr lang="en-GB" sz="1200" dirty="0"/>
                        <a:t>Type</a:t>
                      </a:r>
                      <a:r>
                        <a:rPr lang="en-GB" sz="1200" baseline="0" dirty="0"/>
                        <a:t> of data?</a:t>
                      </a:r>
                      <a:endParaRPr lang="en-GB" sz="1200" dirty="0"/>
                    </a:p>
                  </a:txBody>
                  <a:tcPr/>
                </a:tc>
                <a:tc>
                  <a:txBody>
                    <a:bodyPr/>
                    <a:lstStyle/>
                    <a:p>
                      <a:r>
                        <a:rPr lang="en-GB" sz="1200" dirty="0"/>
                        <a:t>Test</a:t>
                      </a:r>
                      <a:r>
                        <a:rPr lang="en-GB" sz="1200" baseline="0" dirty="0"/>
                        <a:t> statistic</a:t>
                      </a:r>
                      <a:endParaRPr lang="en-GB" sz="1200" dirty="0"/>
                    </a:p>
                  </a:txBody>
                  <a:tcPr/>
                </a:tc>
                <a:tc>
                  <a:txBody>
                    <a:bodyPr/>
                    <a:lstStyle/>
                    <a:p>
                      <a:r>
                        <a:rPr lang="en-GB" sz="1200" dirty="0"/>
                        <a:t>Null hypothesis</a:t>
                      </a:r>
                    </a:p>
                  </a:txBody>
                  <a:tcPr/>
                </a:tc>
                <a:tc>
                  <a:txBody>
                    <a:bodyPr/>
                    <a:lstStyle/>
                    <a:p>
                      <a:r>
                        <a:rPr lang="en-GB" sz="1200" dirty="0"/>
                        <a:t>Notes</a:t>
                      </a:r>
                    </a:p>
                  </a:txBody>
                  <a:tcPr/>
                </a:tc>
                <a:extLst>
                  <a:ext uri="{0D108BD9-81ED-4DB2-BD59-A6C34878D82A}">
                    <a16:rowId xmlns:a16="http://schemas.microsoft.com/office/drawing/2014/main" val="26669176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Two-Sample T-Test</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Differences in the means of two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txBody>
                  <a:tcPr/>
                </a:tc>
                <a:tc>
                  <a:txBody>
                    <a:bodyPr/>
                    <a:lstStyle/>
                    <a:p>
                      <a:r>
                        <a:rPr lang="en-GB" sz="1200" dirty="0"/>
                        <a:t>T-value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p>
                  </a:txBody>
                  <a:tcPr/>
                </a:tc>
                <a:tc>
                  <a:txBody>
                    <a:bodyPr/>
                    <a:lstStyle/>
                    <a:p>
                      <a:r>
                        <a:rPr lang="en-GB" sz="1200" dirty="0"/>
                        <a:t>Parametric</a:t>
                      </a:r>
                      <a:r>
                        <a:rPr lang="en-GB" sz="1200" baseline="0" dirty="0"/>
                        <a:t> – check assumptions extra carefully</a:t>
                      </a:r>
                      <a:endParaRPr lang="en-GB" sz="1200" dirty="0"/>
                    </a:p>
                  </a:txBody>
                  <a:tcPr/>
                </a:tc>
                <a:extLst>
                  <a:ext uri="{0D108BD9-81ED-4DB2-BD59-A6C34878D82A}">
                    <a16:rowId xmlns:a16="http://schemas.microsoft.com/office/drawing/2014/main" val="15616429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Mann-Whitney U</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Differences in the means of two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txBody>
                  <a:tcPr/>
                </a:tc>
                <a:tc>
                  <a:txBody>
                    <a:bodyPr/>
                    <a:lstStyle/>
                    <a:p>
                      <a:r>
                        <a:rPr lang="en-GB" sz="1200" dirty="0"/>
                        <a:t>U statistic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 non-parametric test equivalent to a Two Sample t-test. </a:t>
                      </a:r>
                    </a:p>
                  </a:txBody>
                  <a:tcPr/>
                </a:tc>
                <a:extLst>
                  <a:ext uri="{0D108BD9-81ED-4DB2-BD59-A6C34878D82A}">
                    <a16:rowId xmlns:a16="http://schemas.microsoft.com/office/drawing/2014/main" val="11616208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Paired T-Test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For if your samples are connected in some way, e.g. collecting data twice from the same individual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 with</a:t>
                      </a:r>
                      <a:r>
                        <a:rPr lang="en-GB" sz="1200" baseline="0" dirty="0">
                          <a:solidFill>
                            <a:schemeClr val="tx1"/>
                          </a:solidFill>
                        </a:rPr>
                        <a:t> pairing between the groups</a:t>
                      </a:r>
                      <a:endParaRPr lang="en-GB" sz="1200" dirty="0">
                        <a:solidFill>
                          <a:schemeClr val="tx1"/>
                        </a:solidFill>
                      </a:endParaRPr>
                    </a:p>
                  </a:txBody>
                  <a:tcPr/>
                </a:tc>
                <a:tc>
                  <a:txBody>
                    <a:bodyPr/>
                    <a:lstStyle/>
                    <a:p>
                      <a:r>
                        <a:rPr lang="en-GB" sz="1200" dirty="0"/>
                        <a:t>T-value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Parametric</a:t>
                      </a:r>
                      <a:r>
                        <a:rPr lang="en-GB" sz="1200" baseline="0" dirty="0"/>
                        <a:t> – check assumptions extra carefully</a:t>
                      </a:r>
                      <a:endParaRPr lang="en-GB" sz="1200" dirty="0"/>
                    </a:p>
                    <a:p>
                      <a:endParaRPr lang="en-GB" sz="1200" dirty="0"/>
                    </a:p>
                  </a:txBody>
                  <a:tcPr/>
                </a:tc>
                <a:extLst>
                  <a:ext uri="{0D108BD9-81ED-4DB2-BD59-A6C34878D82A}">
                    <a16:rowId xmlns:a16="http://schemas.microsoft.com/office/drawing/2014/main" val="1191083109"/>
                  </a:ext>
                </a:extLst>
              </a:tr>
              <a:tr h="370840">
                <a:tc>
                  <a:txBody>
                    <a:bodyPr/>
                    <a:lstStyle/>
                    <a:p>
                      <a:r>
                        <a:rPr lang="en-GB" sz="1200" b="1" dirty="0"/>
                        <a:t>One-way</a:t>
                      </a:r>
                      <a:r>
                        <a:rPr lang="en-GB" sz="1200" b="1" baseline="0" dirty="0"/>
                        <a:t> ANOVA</a:t>
                      </a:r>
                      <a:endParaRPr lang="en-GB" sz="12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For testing for differences in the means of multiple groups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txBody>
                  <a:tcPr/>
                </a:tc>
                <a:tc>
                  <a:txBody>
                    <a:bodyPr/>
                    <a:lstStyle/>
                    <a:p>
                      <a:r>
                        <a:rPr lang="en-GB" sz="1200" dirty="0"/>
                        <a:t>F-value</a:t>
                      </a:r>
                    </a:p>
                  </a:txBody>
                  <a:tcPr/>
                </a:tc>
                <a:tc>
                  <a:txBody>
                    <a:bodyPr/>
                    <a:lstStyle/>
                    <a:p>
                      <a:r>
                        <a:rPr lang="en-GB" sz="1200" dirty="0">
                          <a:solidFill>
                            <a:schemeClr val="tx1"/>
                          </a:solidFill>
                        </a:rPr>
                        <a:t>No differences between the means of groups</a:t>
                      </a:r>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Parametric - check assumptions. </a:t>
                      </a:r>
                      <a:r>
                        <a:rPr lang="en-GB" sz="1200" dirty="0">
                          <a:solidFill>
                            <a:schemeClr val="tx1"/>
                          </a:solidFill>
                        </a:rPr>
                        <a:t>Follow with a </a:t>
                      </a:r>
                      <a:r>
                        <a:rPr lang="en-GB" sz="1200" dirty="0" err="1">
                          <a:solidFill>
                            <a:schemeClr val="tx1"/>
                          </a:solidFill>
                        </a:rPr>
                        <a:t>posthoc</a:t>
                      </a:r>
                      <a:r>
                        <a:rPr lang="en-GB" sz="1200" dirty="0">
                          <a:solidFill>
                            <a:schemeClr val="tx1"/>
                          </a:solidFill>
                        </a:rPr>
                        <a:t> test</a:t>
                      </a:r>
                      <a:r>
                        <a:rPr lang="en-GB" sz="1200" baseline="0" dirty="0">
                          <a:solidFill>
                            <a:schemeClr val="tx1"/>
                          </a:solidFill>
                        </a:rPr>
                        <a:t> to pin down differences between groups</a:t>
                      </a:r>
                      <a:endParaRPr lang="en-GB" sz="1200" dirty="0">
                        <a:solidFill>
                          <a:schemeClr val="tx1"/>
                        </a:solidFill>
                      </a:endParaRPr>
                    </a:p>
                  </a:txBody>
                  <a:tcPr/>
                </a:tc>
                <a:extLst>
                  <a:ext uri="{0D108BD9-81ED-4DB2-BD59-A6C34878D82A}">
                    <a16:rowId xmlns:a16="http://schemas.microsoft.com/office/drawing/2014/main" val="169407571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err="1"/>
                        <a:t>Kruskal</a:t>
                      </a:r>
                      <a:r>
                        <a:rPr lang="en-GB" sz="1200" b="1" dirty="0"/>
                        <a:t>-Wallis</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For</a:t>
                      </a:r>
                      <a:r>
                        <a:rPr lang="en-GB" sz="1200" baseline="0" dirty="0"/>
                        <a:t> </a:t>
                      </a:r>
                      <a:r>
                        <a:rPr lang="en-GB" sz="1200" dirty="0"/>
                        <a:t>comparing two or more independent samples of equal or different sample size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continuous response</a:t>
                      </a:r>
                    </a:p>
                    <a:p>
                      <a:endParaRPr lang="en-GB" sz="1200" dirty="0"/>
                    </a:p>
                  </a:txBody>
                  <a:tcPr/>
                </a:tc>
                <a:tc>
                  <a:txBody>
                    <a:bodyPr/>
                    <a:lstStyle/>
                    <a:p>
                      <a:r>
                        <a:rPr lang="en-GB" sz="1200" dirty="0"/>
                        <a:t>H statistic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differences between the means of groups</a:t>
                      </a:r>
                      <a:endParaRPr lang="en-GB" sz="1200" dirty="0"/>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 non-parametric test equivalent to ANOVA.</a:t>
                      </a:r>
                      <a:r>
                        <a:rPr lang="en-GB" sz="1200" baseline="0" dirty="0"/>
                        <a:t> Based on ranks. </a:t>
                      </a:r>
                      <a:r>
                        <a:rPr lang="en-GB" sz="1200" dirty="0"/>
                        <a:t>Can carry out ‘</a:t>
                      </a:r>
                      <a:r>
                        <a:rPr lang="en-GB" sz="1200" dirty="0" err="1"/>
                        <a:t>postho</a:t>
                      </a:r>
                      <a:r>
                        <a:rPr lang="en-GB" sz="1200" baseline="0" dirty="0" err="1"/>
                        <a:t>c</a:t>
                      </a:r>
                      <a:r>
                        <a:rPr lang="en-GB" sz="1200" baseline="0" dirty="0"/>
                        <a:t> style’ tests to see </a:t>
                      </a:r>
                      <a:r>
                        <a:rPr lang="en-GB" sz="1200" dirty="0"/>
                        <a:t>where the differences lie</a:t>
                      </a:r>
                    </a:p>
                  </a:txBody>
                  <a:tcPr/>
                </a:tc>
                <a:extLst>
                  <a:ext uri="{0D108BD9-81ED-4DB2-BD59-A6C34878D82A}">
                    <a16:rowId xmlns:a16="http://schemas.microsoft.com/office/drawing/2014/main" val="363417117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solidFill>
                            <a:schemeClr val="tx1"/>
                          </a:solidFill>
                        </a:rPr>
                        <a:t>Chi-squared test, one sample (or Chi-</a:t>
                      </a:r>
                      <a:r>
                        <a:rPr lang="en-GB" sz="1200" b="1" dirty="0" err="1">
                          <a:solidFill>
                            <a:schemeClr val="tx1"/>
                          </a:solidFill>
                        </a:rPr>
                        <a:t>sq</a:t>
                      </a:r>
                      <a:r>
                        <a:rPr lang="en-GB" sz="1200" b="1" baseline="0" dirty="0">
                          <a:solidFill>
                            <a:schemeClr val="tx1"/>
                          </a:solidFill>
                        </a:rPr>
                        <a:t> goodness of fit test)</a:t>
                      </a:r>
                      <a:endParaRPr lang="en-GB" sz="1200"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Used to compare the observed frequencies in each response category to the expected frequency</a:t>
                      </a:r>
                      <a:r>
                        <a:rPr lang="en-GB" sz="1200" baseline="0" dirty="0">
                          <a:solidFill>
                            <a:schemeClr val="tx1"/>
                          </a:solidFill>
                        </a:rPr>
                        <a:t>, if null true</a:t>
                      </a:r>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discrete response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X2-value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 difference between observed and expected according to null</a:t>
                      </a:r>
                      <a:r>
                        <a:rPr lang="en-GB" sz="1200" baseline="0" dirty="0">
                          <a:solidFill>
                            <a:schemeClr val="tx1"/>
                          </a:solidFill>
                        </a:rPr>
                        <a:t> hypothesis</a:t>
                      </a:r>
                      <a:endParaRPr lang="en-GB" sz="1200" dirty="0">
                        <a:solidFill>
                          <a:schemeClr val="tx1"/>
                        </a:solidFill>
                      </a:endParaRP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Non-parametric</a:t>
                      </a:r>
                      <a:r>
                        <a:rPr lang="en-GB" sz="1200" baseline="0" dirty="0">
                          <a:solidFill>
                            <a:schemeClr val="tx1"/>
                          </a:solidFill>
                        </a:rPr>
                        <a:t> - </a:t>
                      </a:r>
                      <a:r>
                        <a:rPr lang="en-GB" sz="1200" dirty="0">
                          <a:solidFill>
                            <a:schemeClr val="tx1"/>
                          </a:solidFill>
                        </a:rPr>
                        <a:t>Based on binned data, and testing whether the number of points within each bin is similar or not</a:t>
                      </a:r>
                    </a:p>
                  </a:txBody>
                  <a:tcPr/>
                </a:tc>
                <a:extLst>
                  <a:ext uri="{0D108BD9-81ED-4DB2-BD59-A6C34878D82A}">
                    <a16:rowId xmlns:a16="http://schemas.microsoft.com/office/drawing/2014/main" val="2379180210"/>
                  </a:ext>
                </a:extLst>
              </a:tr>
              <a:tr h="370840">
                <a:tc>
                  <a:txBody>
                    <a:bodyPr/>
                    <a:lstStyle/>
                    <a:p>
                      <a:pPr marL="0" indent="0">
                        <a:buNone/>
                      </a:pPr>
                      <a:r>
                        <a:rPr lang="en-GB" sz="1200" b="1" dirty="0">
                          <a:solidFill>
                            <a:schemeClr val="tx1"/>
                          </a:solidFill>
                        </a:rPr>
                        <a:t>Chi-squared test, two sample (or</a:t>
                      </a:r>
                      <a:r>
                        <a:rPr lang="en-GB" sz="1200" b="1" baseline="0" dirty="0">
                          <a:solidFill>
                            <a:schemeClr val="tx1"/>
                          </a:solidFill>
                        </a:rPr>
                        <a:t> Chi-</a:t>
                      </a:r>
                      <a:r>
                        <a:rPr lang="en-GB" sz="1200" b="1" baseline="0" dirty="0" err="1">
                          <a:solidFill>
                            <a:schemeClr val="tx1"/>
                          </a:solidFill>
                        </a:rPr>
                        <a:t>sq</a:t>
                      </a:r>
                      <a:r>
                        <a:rPr lang="en-GB" sz="1200" b="1" baseline="0" dirty="0">
                          <a:solidFill>
                            <a:schemeClr val="tx1"/>
                          </a:solidFill>
                        </a:rPr>
                        <a:t> </a:t>
                      </a:r>
                      <a:r>
                        <a:rPr lang="en-GB" sz="1200" b="1" dirty="0">
                          <a:solidFill>
                            <a:schemeClr val="tx1"/>
                          </a:solidFill>
                        </a:rPr>
                        <a:t>test</a:t>
                      </a:r>
                      <a:r>
                        <a:rPr lang="en-GB" sz="1200" b="1" baseline="0" dirty="0">
                          <a:solidFill>
                            <a:schemeClr val="tx1"/>
                          </a:solidFill>
                        </a:rPr>
                        <a:t> of independence)</a:t>
                      </a:r>
                      <a:endParaRPr lang="en-GB" sz="1200"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Testing whether two or more data samples come from the same distribution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Categorical predictor, and discrete response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chemeClr val="tx1"/>
                          </a:solidFill>
                        </a:rPr>
                        <a:t>X2-value</a:t>
                      </a:r>
                    </a:p>
                    <a:p>
                      <a:endParaRPr lang="en-GB" sz="1200" dirty="0"/>
                    </a:p>
                  </a:txBody>
                  <a:tcPr/>
                </a:tc>
                <a:tc>
                  <a:txBody>
                    <a:bodyPr/>
                    <a:lstStyle/>
                    <a:p>
                      <a:r>
                        <a:rPr lang="en-GB" sz="1200" dirty="0"/>
                        <a:t>No difference</a:t>
                      </a:r>
                      <a:r>
                        <a:rPr lang="en-GB" sz="1200" baseline="0" dirty="0"/>
                        <a:t> between s</a:t>
                      </a:r>
                      <a:r>
                        <a:rPr lang="en-GB" sz="1200" dirty="0"/>
                        <a:t>amples</a:t>
                      </a:r>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extLst>
                  <a:ext uri="{0D108BD9-81ED-4DB2-BD59-A6C34878D82A}">
                    <a16:rowId xmlns:a16="http://schemas.microsoft.com/office/drawing/2014/main" val="2937631897"/>
                  </a:ext>
                </a:extLst>
              </a:tr>
            </a:tbl>
          </a:graphicData>
        </a:graphic>
      </p:graphicFrame>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4000" b="1" dirty="0">
                <a:latin typeface="+mn-lt"/>
              </a:rPr>
              <a:t>- examples of tests of difference</a:t>
            </a:r>
            <a:endParaRPr lang="en-GB" sz="3700" b="1" dirty="0">
              <a:latin typeface="+mn-lt"/>
            </a:endParaRPr>
          </a:p>
        </p:txBody>
      </p:sp>
    </p:spTree>
    <p:extLst>
      <p:ext uri="{BB962C8B-B14F-4D97-AF65-F5344CB8AC3E}">
        <p14:creationId xmlns:p14="http://schemas.microsoft.com/office/powerpoint/2010/main" val="27905768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559576699"/>
              </p:ext>
            </p:extLst>
          </p:nvPr>
        </p:nvGraphicFramePr>
        <p:xfrm>
          <a:off x="439836" y="1459195"/>
          <a:ext cx="11470512" cy="4790440"/>
        </p:xfrm>
        <a:graphic>
          <a:graphicData uri="http://schemas.openxmlformats.org/drawingml/2006/table">
            <a:tbl>
              <a:tblPr firstRow="1" bandRow="1">
                <a:tableStyleId>{93296810-A885-4BE3-A3E7-6D5BEEA58F35}</a:tableStyleId>
              </a:tblPr>
              <a:tblGrid>
                <a:gridCol w="1678331">
                  <a:extLst>
                    <a:ext uri="{9D8B030D-6E8A-4147-A177-3AD203B41FA5}">
                      <a16:colId xmlns:a16="http://schemas.microsoft.com/office/drawing/2014/main" val="3853971995"/>
                    </a:ext>
                  </a:extLst>
                </a:gridCol>
                <a:gridCol w="2436471">
                  <a:extLst>
                    <a:ext uri="{9D8B030D-6E8A-4147-A177-3AD203B41FA5}">
                      <a16:colId xmlns:a16="http://schemas.microsoft.com/office/drawing/2014/main" val="3807032530"/>
                    </a:ext>
                  </a:extLst>
                </a:gridCol>
                <a:gridCol w="1996633">
                  <a:extLst>
                    <a:ext uri="{9D8B030D-6E8A-4147-A177-3AD203B41FA5}">
                      <a16:colId xmlns:a16="http://schemas.microsoft.com/office/drawing/2014/main" val="3652070840"/>
                    </a:ext>
                  </a:extLst>
                </a:gridCol>
                <a:gridCol w="1232704">
                  <a:extLst>
                    <a:ext uri="{9D8B030D-6E8A-4147-A177-3AD203B41FA5}">
                      <a16:colId xmlns:a16="http://schemas.microsoft.com/office/drawing/2014/main" val="519957125"/>
                    </a:ext>
                  </a:extLst>
                </a:gridCol>
                <a:gridCol w="1614668">
                  <a:extLst>
                    <a:ext uri="{9D8B030D-6E8A-4147-A177-3AD203B41FA5}">
                      <a16:colId xmlns:a16="http://schemas.microsoft.com/office/drawing/2014/main" val="584660224"/>
                    </a:ext>
                  </a:extLst>
                </a:gridCol>
                <a:gridCol w="2511705">
                  <a:extLst>
                    <a:ext uri="{9D8B030D-6E8A-4147-A177-3AD203B41FA5}">
                      <a16:colId xmlns:a16="http://schemas.microsoft.com/office/drawing/2014/main" val="825786378"/>
                    </a:ext>
                  </a:extLst>
                </a:gridCol>
              </a:tblGrid>
              <a:tr h="370840">
                <a:tc>
                  <a:txBody>
                    <a:bodyPr/>
                    <a:lstStyle/>
                    <a:p>
                      <a:r>
                        <a:rPr lang="en-GB" sz="1400" dirty="0"/>
                        <a:t>Test</a:t>
                      </a:r>
                    </a:p>
                  </a:txBody>
                  <a:tcPr/>
                </a:tc>
                <a:tc>
                  <a:txBody>
                    <a:bodyPr/>
                    <a:lstStyle/>
                    <a:p>
                      <a:r>
                        <a:rPr lang="en-GB" sz="1400" dirty="0"/>
                        <a:t>What’s it for?</a:t>
                      </a:r>
                    </a:p>
                  </a:txBody>
                  <a:tcPr/>
                </a:tc>
                <a:tc>
                  <a:txBody>
                    <a:bodyPr/>
                    <a:lstStyle/>
                    <a:p>
                      <a:r>
                        <a:rPr lang="en-GB" sz="1400" dirty="0"/>
                        <a:t>Type</a:t>
                      </a:r>
                      <a:r>
                        <a:rPr lang="en-GB" sz="1400" baseline="0" dirty="0"/>
                        <a:t> of data?</a:t>
                      </a:r>
                      <a:endParaRPr lang="en-GB" sz="1400" dirty="0"/>
                    </a:p>
                  </a:txBody>
                  <a:tcPr/>
                </a:tc>
                <a:tc>
                  <a:txBody>
                    <a:bodyPr/>
                    <a:lstStyle/>
                    <a:p>
                      <a:r>
                        <a:rPr lang="en-GB" sz="1400" dirty="0"/>
                        <a:t>Test</a:t>
                      </a:r>
                      <a:r>
                        <a:rPr lang="en-GB" sz="1400" baseline="0" dirty="0"/>
                        <a:t> statistic</a:t>
                      </a:r>
                      <a:endParaRPr lang="en-GB" sz="1400" dirty="0"/>
                    </a:p>
                  </a:txBody>
                  <a:tcPr/>
                </a:tc>
                <a:tc>
                  <a:txBody>
                    <a:bodyPr/>
                    <a:lstStyle/>
                    <a:p>
                      <a:r>
                        <a:rPr lang="en-GB" sz="1400" dirty="0"/>
                        <a:t>Null hypothesis</a:t>
                      </a:r>
                    </a:p>
                  </a:txBody>
                  <a:tcPr/>
                </a:tc>
                <a:tc>
                  <a:txBody>
                    <a:bodyPr/>
                    <a:lstStyle/>
                    <a:p>
                      <a:r>
                        <a:rPr lang="en-GB" sz="1400" dirty="0"/>
                        <a:t>Notes</a:t>
                      </a:r>
                    </a:p>
                  </a:txBody>
                  <a:tcPr/>
                </a:tc>
                <a:extLst>
                  <a:ext uri="{0D108BD9-81ED-4DB2-BD59-A6C34878D82A}">
                    <a16:rowId xmlns:a16="http://schemas.microsoft.com/office/drawing/2014/main" val="26669176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dirty="0"/>
                        <a:t>Simple linear regression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Testing for</a:t>
                      </a:r>
                      <a:r>
                        <a:rPr lang="en-GB" sz="1400" baseline="0" dirty="0">
                          <a:solidFill>
                            <a:schemeClr val="tx1"/>
                          </a:solidFill>
                        </a:rPr>
                        <a:t> a relationship between a predictor and a response</a:t>
                      </a:r>
                      <a:endParaRPr lang="en-GB" sz="14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Continuous predictor, and continuous response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t-value</a:t>
                      </a:r>
                    </a:p>
                    <a:p>
                      <a:endParaRPr lang="en-GB"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No relationship between the predictor and response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Important to also look at the R2 value, which shows the tightness of the fit of the data around the trend line.</a:t>
                      </a:r>
                      <a:r>
                        <a:rPr lang="en-GB" sz="1400" baseline="0" dirty="0">
                          <a:solidFill>
                            <a:schemeClr val="tx1"/>
                          </a:solidFill>
                        </a:rPr>
                        <a:t> Also look at the </a:t>
                      </a:r>
                      <a:r>
                        <a:rPr lang="en-GB" sz="1400" dirty="0">
                          <a:solidFill>
                            <a:schemeClr val="tx1"/>
                          </a:solidFill>
                        </a:rPr>
                        <a:t>gradient of the line</a:t>
                      </a:r>
                    </a:p>
                  </a:txBody>
                  <a:tcPr/>
                </a:tc>
                <a:extLst>
                  <a:ext uri="{0D108BD9-81ED-4DB2-BD59-A6C34878D82A}">
                    <a16:rowId xmlns:a16="http://schemas.microsoft.com/office/drawing/2014/main" val="15616429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dirty="0"/>
                        <a:t>Multiple linear regression</a:t>
                      </a:r>
                    </a:p>
                    <a:p>
                      <a:endParaRPr lang="en-GB" sz="1400" dirty="0"/>
                    </a:p>
                  </a:txBody>
                  <a:tcPr/>
                </a:tc>
                <a:tc gridSpan="5">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Special case of simple linear regression where there are more than one predictor variables, and one continuous response</a:t>
                      </a: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txBody>
                  <a:tcPr/>
                </a:tc>
                <a:tc hMerge="1">
                  <a:txBody>
                    <a:bodyPr/>
                    <a:lstStyle/>
                    <a:p>
                      <a:endParaRPr lang="en-GB" sz="1200" dirty="0"/>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txBody>
                  <a:tcPr/>
                </a:tc>
                <a:extLst>
                  <a:ext uri="{0D108BD9-81ED-4DB2-BD59-A6C34878D82A}">
                    <a16:rowId xmlns:a16="http://schemas.microsoft.com/office/drawing/2014/main" val="11616208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dirty="0"/>
                        <a:t>Generalised linear models (GLMs)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A regression based framework for modelling response variables that are bounded close to the range that you’re working with (e.g. counts, where it’s likely there will be lots of zeros), or variables that are discrete</a:t>
                      </a:r>
                    </a:p>
                  </a:txBody>
                  <a:tcPr/>
                </a:tc>
                <a:tc gridSpan="4">
                  <a:txBody>
                    <a:bodyPr/>
                    <a:lstStyle/>
                    <a:p>
                      <a:r>
                        <a:rPr lang="en-GB" sz="1400" dirty="0"/>
                        <a:t>Changes in the link function used within the model take account of the data types being different, e.g. </a:t>
                      </a:r>
                    </a:p>
                    <a:p>
                      <a:pPr marL="171450" indent="-171450">
                        <a:buFont typeface="Arial" panose="020B0604020202020204" pitchFamily="34" charset="0"/>
                        <a:buChar char="•"/>
                      </a:pPr>
                      <a:r>
                        <a:rPr lang="en-GB" sz="1400" dirty="0"/>
                        <a:t>Poisson regression used for count data</a:t>
                      </a:r>
                    </a:p>
                    <a:p>
                      <a:pPr marL="171450" indent="-171450">
                        <a:buFont typeface="Arial" panose="020B0604020202020204" pitchFamily="34" charset="0"/>
                        <a:buChar char="•"/>
                      </a:pPr>
                      <a:r>
                        <a:rPr lang="en-GB" sz="1400" dirty="0"/>
                        <a:t>Logistic regression used for binary data</a:t>
                      </a:r>
                    </a:p>
                    <a:p>
                      <a:pPr marL="171450" indent="-171450">
                        <a:buFont typeface="Arial" panose="020B0604020202020204" pitchFamily="34" charset="0"/>
                        <a:buChar char="•"/>
                      </a:pPr>
                      <a:r>
                        <a:rPr lang="en-GB" sz="1400" dirty="0"/>
                        <a:t>Multinomial logistic regression for categorical data</a:t>
                      </a:r>
                    </a:p>
                    <a:p>
                      <a:pPr marL="171450" indent="-171450">
                        <a:buFont typeface="Arial" panose="020B0604020202020204" pitchFamily="34" charset="0"/>
                        <a:buChar char="•"/>
                      </a:pPr>
                      <a:r>
                        <a:rPr lang="en-GB" sz="1400" dirty="0"/>
                        <a:t>Ordered logit regression for ordinal data</a:t>
                      </a:r>
                    </a:p>
                    <a:p>
                      <a:endParaRPr lang="en-GB" sz="1400" dirty="0"/>
                    </a:p>
                  </a:txBody>
                  <a:tcPr/>
                </a:tc>
                <a:tc hMerge="1">
                  <a:txBody>
                    <a:bodyPr/>
                    <a:lstStyle/>
                    <a:p>
                      <a:endParaRPr lang="en-GB" sz="1200"/>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tc hMerge="1">
                  <a:txBody>
                    <a:bodyPr/>
                    <a:lstStyle/>
                    <a:p>
                      <a:endParaRPr lang="en-GB" sz="1200" dirty="0"/>
                    </a:p>
                  </a:txBody>
                  <a:tcPr/>
                </a:tc>
                <a:extLst>
                  <a:ext uri="{0D108BD9-81ED-4DB2-BD59-A6C34878D82A}">
                    <a16:rowId xmlns:a16="http://schemas.microsoft.com/office/drawing/2014/main" val="119108310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dirty="0"/>
                        <a:t>Multivariate regression models</a:t>
                      </a:r>
                    </a:p>
                    <a:p>
                      <a:endParaRPr lang="en-GB" sz="1400" b="1" dirty="0"/>
                    </a:p>
                  </a:txBody>
                  <a:tcPr/>
                </a:tc>
                <a:tc gridSpan="5">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Multiple predictors and multiple responses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dirty="0">
                        <a:solidFill>
                          <a:schemeClr val="tx1"/>
                        </a:solidFill>
                      </a:endParaRP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tc hMerge="1">
                  <a:txBody>
                    <a:bodyPr/>
                    <a:lstStyle/>
                    <a:p>
                      <a:endParaRPr lang="en-GB" sz="1200" dirty="0"/>
                    </a:p>
                  </a:txBody>
                  <a:tcPr/>
                </a:tc>
                <a:tc hMerge="1">
                  <a:txBody>
                    <a:bodyPr/>
                    <a:lstStyle/>
                    <a:p>
                      <a:endParaRPr lang="en-GB" sz="1200" dirty="0"/>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extLst>
                  <a:ext uri="{0D108BD9-81ED-4DB2-BD59-A6C34878D82A}">
                    <a16:rowId xmlns:a16="http://schemas.microsoft.com/office/drawing/2014/main" val="1694075717"/>
                  </a:ext>
                </a:extLst>
              </a:tr>
            </a:tbl>
          </a:graphicData>
        </a:graphic>
      </p:graphicFrame>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4000" b="1" dirty="0">
                <a:latin typeface="+mn-lt"/>
              </a:rPr>
              <a:t>- examples of tests of relationships</a:t>
            </a:r>
            <a:endParaRPr lang="en-GB" sz="3700" b="1" dirty="0">
              <a:latin typeface="+mn-lt"/>
            </a:endParaRPr>
          </a:p>
        </p:txBody>
      </p:sp>
      <p:sp>
        <p:nvSpPr>
          <p:cNvPr id="6" name="Rectangle 5"/>
          <p:cNvSpPr/>
          <p:nvPr/>
        </p:nvSpPr>
        <p:spPr>
          <a:xfrm>
            <a:off x="231494" y="2997844"/>
            <a:ext cx="11869838" cy="37791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4639817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559576699"/>
              </p:ext>
            </p:extLst>
          </p:nvPr>
        </p:nvGraphicFramePr>
        <p:xfrm>
          <a:off x="439836" y="1459195"/>
          <a:ext cx="11470512" cy="4790440"/>
        </p:xfrm>
        <a:graphic>
          <a:graphicData uri="http://schemas.openxmlformats.org/drawingml/2006/table">
            <a:tbl>
              <a:tblPr firstRow="1" bandRow="1">
                <a:tableStyleId>{93296810-A885-4BE3-A3E7-6D5BEEA58F35}</a:tableStyleId>
              </a:tblPr>
              <a:tblGrid>
                <a:gridCol w="1678331">
                  <a:extLst>
                    <a:ext uri="{9D8B030D-6E8A-4147-A177-3AD203B41FA5}">
                      <a16:colId xmlns:a16="http://schemas.microsoft.com/office/drawing/2014/main" val="3853971995"/>
                    </a:ext>
                  </a:extLst>
                </a:gridCol>
                <a:gridCol w="2436471">
                  <a:extLst>
                    <a:ext uri="{9D8B030D-6E8A-4147-A177-3AD203B41FA5}">
                      <a16:colId xmlns:a16="http://schemas.microsoft.com/office/drawing/2014/main" val="3807032530"/>
                    </a:ext>
                  </a:extLst>
                </a:gridCol>
                <a:gridCol w="1996633">
                  <a:extLst>
                    <a:ext uri="{9D8B030D-6E8A-4147-A177-3AD203B41FA5}">
                      <a16:colId xmlns:a16="http://schemas.microsoft.com/office/drawing/2014/main" val="3652070840"/>
                    </a:ext>
                  </a:extLst>
                </a:gridCol>
                <a:gridCol w="1232704">
                  <a:extLst>
                    <a:ext uri="{9D8B030D-6E8A-4147-A177-3AD203B41FA5}">
                      <a16:colId xmlns:a16="http://schemas.microsoft.com/office/drawing/2014/main" val="519957125"/>
                    </a:ext>
                  </a:extLst>
                </a:gridCol>
                <a:gridCol w="1614668">
                  <a:extLst>
                    <a:ext uri="{9D8B030D-6E8A-4147-A177-3AD203B41FA5}">
                      <a16:colId xmlns:a16="http://schemas.microsoft.com/office/drawing/2014/main" val="584660224"/>
                    </a:ext>
                  </a:extLst>
                </a:gridCol>
                <a:gridCol w="2511705">
                  <a:extLst>
                    <a:ext uri="{9D8B030D-6E8A-4147-A177-3AD203B41FA5}">
                      <a16:colId xmlns:a16="http://schemas.microsoft.com/office/drawing/2014/main" val="825786378"/>
                    </a:ext>
                  </a:extLst>
                </a:gridCol>
              </a:tblGrid>
              <a:tr h="370840">
                <a:tc>
                  <a:txBody>
                    <a:bodyPr/>
                    <a:lstStyle/>
                    <a:p>
                      <a:r>
                        <a:rPr lang="en-GB" sz="1400" dirty="0"/>
                        <a:t>Test</a:t>
                      </a:r>
                    </a:p>
                  </a:txBody>
                  <a:tcPr/>
                </a:tc>
                <a:tc>
                  <a:txBody>
                    <a:bodyPr/>
                    <a:lstStyle/>
                    <a:p>
                      <a:r>
                        <a:rPr lang="en-GB" sz="1400" dirty="0"/>
                        <a:t>What’s it for?</a:t>
                      </a:r>
                    </a:p>
                  </a:txBody>
                  <a:tcPr/>
                </a:tc>
                <a:tc>
                  <a:txBody>
                    <a:bodyPr/>
                    <a:lstStyle/>
                    <a:p>
                      <a:r>
                        <a:rPr lang="en-GB" sz="1400" dirty="0"/>
                        <a:t>Type</a:t>
                      </a:r>
                      <a:r>
                        <a:rPr lang="en-GB" sz="1400" baseline="0" dirty="0"/>
                        <a:t> of data?</a:t>
                      </a:r>
                      <a:endParaRPr lang="en-GB" sz="1400" dirty="0"/>
                    </a:p>
                  </a:txBody>
                  <a:tcPr/>
                </a:tc>
                <a:tc>
                  <a:txBody>
                    <a:bodyPr/>
                    <a:lstStyle/>
                    <a:p>
                      <a:r>
                        <a:rPr lang="en-GB" sz="1400" dirty="0"/>
                        <a:t>Test</a:t>
                      </a:r>
                      <a:r>
                        <a:rPr lang="en-GB" sz="1400" baseline="0" dirty="0"/>
                        <a:t> statistic</a:t>
                      </a:r>
                      <a:endParaRPr lang="en-GB" sz="1400" dirty="0"/>
                    </a:p>
                  </a:txBody>
                  <a:tcPr/>
                </a:tc>
                <a:tc>
                  <a:txBody>
                    <a:bodyPr/>
                    <a:lstStyle/>
                    <a:p>
                      <a:r>
                        <a:rPr lang="en-GB" sz="1400" dirty="0"/>
                        <a:t>Null hypothesis</a:t>
                      </a:r>
                    </a:p>
                  </a:txBody>
                  <a:tcPr/>
                </a:tc>
                <a:tc>
                  <a:txBody>
                    <a:bodyPr/>
                    <a:lstStyle/>
                    <a:p>
                      <a:r>
                        <a:rPr lang="en-GB" sz="1400" dirty="0"/>
                        <a:t>Notes</a:t>
                      </a:r>
                    </a:p>
                  </a:txBody>
                  <a:tcPr/>
                </a:tc>
                <a:extLst>
                  <a:ext uri="{0D108BD9-81ED-4DB2-BD59-A6C34878D82A}">
                    <a16:rowId xmlns:a16="http://schemas.microsoft.com/office/drawing/2014/main" val="26669176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dirty="0"/>
                        <a:t>Simple linear regression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Testing for</a:t>
                      </a:r>
                      <a:r>
                        <a:rPr lang="en-GB" sz="1400" baseline="0" dirty="0">
                          <a:solidFill>
                            <a:schemeClr val="tx1"/>
                          </a:solidFill>
                        </a:rPr>
                        <a:t> a relationship between a predictor and a response</a:t>
                      </a:r>
                      <a:endParaRPr lang="en-GB" sz="14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Continuous predictor, and continuous response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t-value</a:t>
                      </a:r>
                    </a:p>
                    <a:p>
                      <a:endParaRPr lang="en-GB"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No relationship between the predictor and response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Important to also look at the R2 value, which shows the tightness of the fit of the data around the trend line.</a:t>
                      </a:r>
                      <a:r>
                        <a:rPr lang="en-GB" sz="1400" baseline="0" dirty="0">
                          <a:solidFill>
                            <a:schemeClr val="tx1"/>
                          </a:solidFill>
                        </a:rPr>
                        <a:t> Also look at the </a:t>
                      </a:r>
                      <a:r>
                        <a:rPr lang="en-GB" sz="1400" dirty="0">
                          <a:solidFill>
                            <a:schemeClr val="tx1"/>
                          </a:solidFill>
                        </a:rPr>
                        <a:t>gradient of the line</a:t>
                      </a:r>
                    </a:p>
                  </a:txBody>
                  <a:tcPr/>
                </a:tc>
                <a:extLst>
                  <a:ext uri="{0D108BD9-81ED-4DB2-BD59-A6C34878D82A}">
                    <a16:rowId xmlns:a16="http://schemas.microsoft.com/office/drawing/2014/main" val="15616429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dirty="0"/>
                        <a:t>Multiple linear regression</a:t>
                      </a:r>
                    </a:p>
                    <a:p>
                      <a:endParaRPr lang="en-GB" sz="1400" dirty="0"/>
                    </a:p>
                  </a:txBody>
                  <a:tcPr/>
                </a:tc>
                <a:tc gridSpan="5">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Special case of simple linear regression where there are more than one predictor variables, and one continuous response</a:t>
                      </a: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txBody>
                  <a:tcPr/>
                </a:tc>
                <a:tc hMerge="1">
                  <a:txBody>
                    <a:bodyPr/>
                    <a:lstStyle/>
                    <a:p>
                      <a:endParaRPr lang="en-GB" sz="1200" dirty="0"/>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txBody>
                  <a:tcPr/>
                </a:tc>
                <a:extLst>
                  <a:ext uri="{0D108BD9-81ED-4DB2-BD59-A6C34878D82A}">
                    <a16:rowId xmlns:a16="http://schemas.microsoft.com/office/drawing/2014/main" val="11616208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dirty="0"/>
                        <a:t>Generalised linear models (GLMs)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A regression based framework for modelling response variables that are bounded close to the range that you’re working with (e.g. counts, where it’s likely there will be lots of zeros), or variables that are discrete</a:t>
                      </a:r>
                    </a:p>
                  </a:txBody>
                  <a:tcPr/>
                </a:tc>
                <a:tc gridSpan="4">
                  <a:txBody>
                    <a:bodyPr/>
                    <a:lstStyle/>
                    <a:p>
                      <a:r>
                        <a:rPr lang="en-GB" sz="1400" dirty="0"/>
                        <a:t>Changes in the link function used within the model take account of the data types being different, e.g. </a:t>
                      </a:r>
                    </a:p>
                    <a:p>
                      <a:pPr marL="171450" indent="-171450">
                        <a:buFont typeface="Arial" panose="020B0604020202020204" pitchFamily="34" charset="0"/>
                        <a:buChar char="•"/>
                      </a:pPr>
                      <a:r>
                        <a:rPr lang="en-GB" sz="1400" dirty="0"/>
                        <a:t>Poisson regression used for count data</a:t>
                      </a:r>
                    </a:p>
                    <a:p>
                      <a:pPr marL="171450" indent="-171450">
                        <a:buFont typeface="Arial" panose="020B0604020202020204" pitchFamily="34" charset="0"/>
                        <a:buChar char="•"/>
                      </a:pPr>
                      <a:r>
                        <a:rPr lang="en-GB" sz="1400" dirty="0"/>
                        <a:t>Logistic regression used for binary data</a:t>
                      </a:r>
                    </a:p>
                    <a:p>
                      <a:pPr marL="171450" indent="-171450">
                        <a:buFont typeface="Arial" panose="020B0604020202020204" pitchFamily="34" charset="0"/>
                        <a:buChar char="•"/>
                      </a:pPr>
                      <a:r>
                        <a:rPr lang="en-GB" sz="1400" dirty="0"/>
                        <a:t>Multinomial logistic regression for categorical data</a:t>
                      </a:r>
                    </a:p>
                    <a:p>
                      <a:pPr marL="171450" indent="-171450">
                        <a:buFont typeface="Arial" panose="020B0604020202020204" pitchFamily="34" charset="0"/>
                        <a:buChar char="•"/>
                      </a:pPr>
                      <a:r>
                        <a:rPr lang="en-GB" sz="1400" dirty="0"/>
                        <a:t>Ordered logit regression for ordinal data</a:t>
                      </a:r>
                    </a:p>
                    <a:p>
                      <a:endParaRPr lang="en-GB" sz="1400" dirty="0"/>
                    </a:p>
                  </a:txBody>
                  <a:tcPr/>
                </a:tc>
                <a:tc hMerge="1">
                  <a:txBody>
                    <a:bodyPr/>
                    <a:lstStyle/>
                    <a:p>
                      <a:endParaRPr lang="en-GB" sz="1200"/>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tc hMerge="1">
                  <a:txBody>
                    <a:bodyPr/>
                    <a:lstStyle/>
                    <a:p>
                      <a:endParaRPr lang="en-GB" sz="1200" dirty="0"/>
                    </a:p>
                  </a:txBody>
                  <a:tcPr/>
                </a:tc>
                <a:extLst>
                  <a:ext uri="{0D108BD9-81ED-4DB2-BD59-A6C34878D82A}">
                    <a16:rowId xmlns:a16="http://schemas.microsoft.com/office/drawing/2014/main" val="119108310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dirty="0"/>
                        <a:t>Multivariate regression models</a:t>
                      </a:r>
                    </a:p>
                    <a:p>
                      <a:endParaRPr lang="en-GB" sz="1400" b="1" dirty="0"/>
                    </a:p>
                  </a:txBody>
                  <a:tcPr/>
                </a:tc>
                <a:tc gridSpan="5">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Multiple predictors and multiple responses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dirty="0">
                        <a:solidFill>
                          <a:schemeClr val="tx1"/>
                        </a:solidFill>
                      </a:endParaRP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tc hMerge="1">
                  <a:txBody>
                    <a:bodyPr/>
                    <a:lstStyle/>
                    <a:p>
                      <a:endParaRPr lang="en-GB" sz="1200" dirty="0"/>
                    </a:p>
                  </a:txBody>
                  <a:tcPr/>
                </a:tc>
                <a:tc hMerge="1">
                  <a:txBody>
                    <a:bodyPr/>
                    <a:lstStyle/>
                    <a:p>
                      <a:endParaRPr lang="en-GB" sz="1200" dirty="0"/>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extLst>
                  <a:ext uri="{0D108BD9-81ED-4DB2-BD59-A6C34878D82A}">
                    <a16:rowId xmlns:a16="http://schemas.microsoft.com/office/drawing/2014/main" val="1694075717"/>
                  </a:ext>
                </a:extLst>
              </a:tr>
            </a:tbl>
          </a:graphicData>
        </a:graphic>
      </p:graphicFrame>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4000" b="1" dirty="0">
                <a:latin typeface="+mn-lt"/>
              </a:rPr>
              <a:t>- examples of tests of relationships</a:t>
            </a:r>
            <a:endParaRPr lang="en-GB" sz="3700" b="1" dirty="0">
              <a:latin typeface="+mn-lt"/>
            </a:endParaRPr>
          </a:p>
        </p:txBody>
      </p:sp>
    </p:spTree>
    <p:extLst>
      <p:ext uri="{BB962C8B-B14F-4D97-AF65-F5344CB8AC3E}">
        <p14:creationId xmlns:p14="http://schemas.microsoft.com/office/powerpoint/2010/main" val="32386528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4228451467"/>
              </p:ext>
            </p:extLst>
          </p:nvPr>
        </p:nvGraphicFramePr>
        <p:xfrm>
          <a:off x="439836" y="1459195"/>
          <a:ext cx="11470512" cy="2595880"/>
        </p:xfrm>
        <a:graphic>
          <a:graphicData uri="http://schemas.openxmlformats.org/drawingml/2006/table">
            <a:tbl>
              <a:tblPr firstRow="1" bandRow="1">
                <a:tableStyleId>{93296810-A885-4BE3-A3E7-6D5BEEA58F35}</a:tableStyleId>
              </a:tblPr>
              <a:tblGrid>
                <a:gridCol w="1678331">
                  <a:extLst>
                    <a:ext uri="{9D8B030D-6E8A-4147-A177-3AD203B41FA5}">
                      <a16:colId xmlns:a16="http://schemas.microsoft.com/office/drawing/2014/main" val="3853971995"/>
                    </a:ext>
                  </a:extLst>
                </a:gridCol>
                <a:gridCol w="2436471">
                  <a:extLst>
                    <a:ext uri="{9D8B030D-6E8A-4147-A177-3AD203B41FA5}">
                      <a16:colId xmlns:a16="http://schemas.microsoft.com/office/drawing/2014/main" val="3807032530"/>
                    </a:ext>
                  </a:extLst>
                </a:gridCol>
                <a:gridCol w="1996633">
                  <a:extLst>
                    <a:ext uri="{9D8B030D-6E8A-4147-A177-3AD203B41FA5}">
                      <a16:colId xmlns:a16="http://schemas.microsoft.com/office/drawing/2014/main" val="3652070840"/>
                    </a:ext>
                  </a:extLst>
                </a:gridCol>
                <a:gridCol w="1232704">
                  <a:extLst>
                    <a:ext uri="{9D8B030D-6E8A-4147-A177-3AD203B41FA5}">
                      <a16:colId xmlns:a16="http://schemas.microsoft.com/office/drawing/2014/main" val="519957125"/>
                    </a:ext>
                  </a:extLst>
                </a:gridCol>
                <a:gridCol w="1614668">
                  <a:extLst>
                    <a:ext uri="{9D8B030D-6E8A-4147-A177-3AD203B41FA5}">
                      <a16:colId xmlns:a16="http://schemas.microsoft.com/office/drawing/2014/main" val="584660224"/>
                    </a:ext>
                  </a:extLst>
                </a:gridCol>
                <a:gridCol w="2511705">
                  <a:extLst>
                    <a:ext uri="{9D8B030D-6E8A-4147-A177-3AD203B41FA5}">
                      <a16:colId xmlns:a16="http://schemas.microsoft.com/office/drawing/2014/main" val="825786378"/>
                    </a:ext>
                  </a:extLst>
                </a:gridCol>
              </a:tblGrid>
              <a:tr h="370840">
                <a:tc>
                  <a:txBody>
                    <a:bodyPr/>
                    <a:lstStyle/>
                    <a:p>
                      <a:r>
                        <a:rPr lang="en-GB" sz="1400" dirty="0"/>
                        <a:t>Test</a:t>
                      </a:r>
                    </a:p>
                  </a:txBody>
                  <a:tcPr/>
                </a:tc>
                <a:tc>
                  <a:txBody>
                    <a:bodyPr/>
                    <a:lstStyle/>
                    <a:p>
                      <a:r>
                        <a:rPr lang="en-GB" sz="1400" dirty="0"/>
                        <a:t>What’s it for?</a:t>
                      </a:r>
                    </a:p>
                  </a:txBody>
                  <a:tcPr/>
                </a:tc>
                <a:tc>
                  <a:txBody>
                    <a:bodyPr/>
                    <a:lstStyle/>
                    <a:p>
                      <a:r>
                        <a:rPr lang="en-GB" sz="1400" dirty="0"/>
                        <a:t>Type</a:t>
                      </a:r>
                      <a:r>
                        <a:rPr lang="en-GB" sz="1400" baseline="0" dirty="0"/>
                        <a:t> of data?</a:t>
                      </a:r>
                      <a:endParaRPr lang="en-GB" sz="1400" dirty="0"/>
                    </a:p>
                  </a:txBody>
                  <a:tcPr/>
                </a:tc>
                <a:tc>
                  <a:txBody>
                    <a:bodyPr/>
                    <a:lstStyle/>
                    <a:p>
                      <a:r>
                        <a:rPr lang="en-GB" sz="1400" dirty="0"/>
                        <a:t>Test</a:t>
                      </a:r>
                      <a:r>
                        <a:rPr lang="en-GB" sz="1400" baseline="0" dirty="0"/>
                        <a:t> statistic</a:t>
                      </a:r>
                      <a:endParaRPr lang="en-GB" sz="1400" dirty="0"/>
                    </a:p>
                  </a:txBody>
                  <a:tcPr/>
                </a:tc>
                <a:tc>
                  <a:txBody>
                    <a:bodyPr/>
                    <a:lstStyle/>
                    <a:p>
                      <a:r>
                        <a:rPr lang="en-GB" sz="1400" dirty="0"/>
                        <a:t>Null hypothesis</a:t>
                      </a:r>
                    </a:p>
                  </a:txBody>
                  <a:tcPr/>
                </a:tc>
                <a:tc>
                  <a:txBody>
                    <a:bodyPr/>
                    <a:lstStyle/>
                    <a:p>
                      <a:r>
                        <a:rPr lang="en-GB" sz="1400" dirty="0"/>
                        <a:t>Notes</a:t>
                      </a:r>
                    </a:p>
                  </a:txBody>
                  <a:tcPr/>
                </a:tc>
                <a:extLst>
                  <a:ext uri="{0D108BD9-81ED-4DB2-BD59-A6C34878D82A}">
                    <a16:rowId xmlns:a16="http://schemas.microsoft.com/office/drawing/2014/main" val="26669176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dirty="0"/>
                        <a:t>Ordination</a:t>
                      </a:r>
                    </a:p>
                    <a:p>
                      <a:endParaRPr lang="en-GB" sz="1400" dirty="0"/>
                    </a:p>
                  </a:txBody>
                  <a:tcPr/>
                </a:tc>
                <a:tc gridSpan="5">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solidFill>
                            <a:schemeClr val="tx1"/>
                          </a:solidFill>
                        </a:rPr>
                        <a:t>For exploring patterns in multivariate data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solidFill>
                            <a:schemeClr val="tx1"/>
                          </a:solidFill>
                        </a:rPr>
                        <a:t>Techniques that summarise multidimensional data sets (e.g. community data) in a way that allows patterns in the data to become visible in 2D, i.e. on a plot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solidFill>
                            <a:schemeClr val="tx1"/>
                          </a:solidFill>
                        </a:rPr>
                        <a:t>Species and samples that show similar patterns in the data set are plotted close together, and dissimilar ones are plotted further apart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solidFill>
                            <a:schemeClr val="tx1"/>
                          </a:solidFill>
                        </a:rPr>
                        <a:t>Can also plot environmental variables to indicate how community changes in relation to environmental conditions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solidFill>
                            <a:schemeClr val="tx1"/>
                          </a:solidFill>
                        </a:rPr>
                        <a:t>Examples include: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solidFill>
                            <a:schemeClr val="tx1"/>
                          </a:solidFill>
                        </a:rPr>
                        <a:t>Principal Component Analysis (PCA)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solidFill>
                            <a:schemeClr val="tx1"/>
                          </a:solidFill>
                        </a:rPr>
                        <a:t>Principal Coordinate Analysis (</a:t>
                      </a:r>
                      <a:r>
                        <a:rPr lang="en-GB" sz="1400" dirty="0" err="1">
                          <a:solidFill>
                            <a:schemeClr val="tx1"/>
                          </a:solidFill>
                        </a:rPr>
                        <a:t>PCoA</a:t>
                      </a:r>
                      <a:r>
                        <a:rPr lang="en-GB" sz="1400" dirty="0">
                          <a:solidFill>
                            <a:schemeClr val="tx1"/>
                          </a:solidFill>
                        </a:rPr>
                        <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solidFill>
                            <a:schemeClr val="tx1"/>
                          </a:solidFill>
                        </a:rPr>
                        <a:t>Non-metric Multidimensional Scaling (NMDS)</a:t>
                      </a: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tc hMerge="1">
                  <a:txBody>
                    <a:bodyPr/>
                    <a:lstStyle/>
                    <a:p>
                      <a:endParaRPr lang="en-GB" sz="1200" dirty="0"/>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chemeClr val="tx1"/>
                        </a:solidFill>
                      </a:endParaRPr>
                    </a:p>
                  </a:txBody>
                  <a:tcPr/>
                </a:tc>
                <a:tc hMerge="1">
                  <a:txBody>
                    <a:bodyPr/>
                    <a:lstStyle/>
                    <a:p>
                      <a:endParaRPr lang="en-GB" sz="1200" dirty="0"/>
                    </a:p>
                  </a:txBody>
                  <a:tcPr/>
                </a:tc>
                <a:extLst>
                  <a:ext uri="{0D108BD9-81ED-4DB2-BD59-A6C34878D82A}">
                    <a16:rowId xmlns:a16="http://schemas.microsoft.com/office/drawing/2014/main" val="1561642966"/>
                  </a:ext>
                </a:extLst>
              </a:tr>
            </a:tbl>
          </a:graphicData>
        </a:graphic>
      </p:graphicFrame>
      <p:sp>
        <p:nvSpPr>
          <p:cNvPr id="4" name="Title 1"/>
          <p:cNvSpPr txBox="1">
            <a:spLocks/>
          </p:cNvSpPr>
          <p:nvPr/>
        </p:nvSpPr>
        <p:spPr>
          <a:xfrm>
            <a:off x="560407" y="133632"/>
            <a:ext cx="10389533"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Brief intro to some common statistical tests</a:t>
            </a:r>
            <a:br>
              <a:rPr lang="en-GB" sz="4000" b="1" dirty="0">
                <a:latin typeface="+mn-lt"/>
              </a:rPr>
            </a:br>
            <a:r>
              <a:rPr lang="en-GB" sz="4000" b="1" dirty="0">
                <a:latin typeface="+mn-lt"/>
              </a:rPr>
              <a:t>- an example of an exploratory approach</a:t>
            </a:r>
            <a:endParaRPr lang="en-GB" sz="3700" b="1" dirty="0">
              <a:latin typeface="+mn-lt"/>
            </a:endParaRPr>
          </a:p>
        </p:txBody>
      </p:sp>
      <p:grpSp>
        <p:nvGrpSpPr>
          <p:cNvPr id="6" name="Group 5"/>
          <p:cNvGrpSpPr/>
          <p:nvPr/>
        </p:nvGrpSpPr>
        <p:grpSpPr>
          <a:xfrm>
            <a:off x="7989105" y="3740288"/>
            <a:ext cx="3586466" cy="3006624"/>
            <a:chOff x="6646442" y="707721"/>
            <a:chExt cx="3586466" cy="3006624"/>
          </a:xfrm>
        </p:grpSpPr>
        <p:pic>
          <p:nvPicPr>
            <p:cNvPr id="7" name="Picture 6"/>
            <p:cNvPicPr>
              <a:picLocks noChangeAspect="1"/>
            </p:cNvPicPr>
            <p:nvPr/>
          </p:nvPicPr>
          <p:blipFill>
            <a:blip r:embed="rId2"/>
            <a:stretch>
              <a:fillRect/>
            </a:stretch>
          </p:blipFill>
          <p:spPr>
            <a:xfrm>
              <a:off x="6646442" y="707721"/>
              <a:ext cx="3586466" cy="2951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TextBox 7"/>
            <p:cNvSpPr txBox="1"/>
            <p:nvPr/>
          </p:nvSpPr>
          <p:spPr>
            <a:xfrm>
              <a:off x="8131734" y="3437346"/>
              <a:ext cx="2101174" cy="276999"/>
            </a:xfrm>
            <a:prstGeom prst="rect">
              <a:avLst/>
            </a:prstGeom>
            <a:noFill/>
          </p:spPr>
          <p:txBody>
            <a:bodyPr wrap="square" rtlCol="0">
              <a:spAutoFit/>
            </a:bodyPr>
            <a:lstStyle/>
            <a:p>
              <a:pPr algn="r"/>
              <a:r>
                <a:rPr lang="en-GB" sz="1200" i="1" dirty="0"/>
                <a:t>Luke et al. 2014</a:t>
              </a:r>
            </a:p>
          </p:txBody>
        </p:sp>
      </p:grpSp>
      <p:grpSp>
        <p:nvGrpSpPr>
          <p:cNvPr id="9" name="Group 8"/>
          <p:cNvGrpSpPr/>
          <p:nvPr/>
        </p:nvGrpSpPr>
        <p:grpSpPr>
          <a:xfrm>
            <a:off x="1140106" y="4268435"/>
            <a:ext cx="6197374" cy="2429951"/>
            <a:chOff x="5317787" y="3802043"/>
            <a:chExt cx="6551817" cy="2878192"/>
          </a:xfrm>
        </p:grpSpPr>
        <p:pic>
          <p:nvPicPr>
            <p:cNvPr id="10" name="Picture 2" descr="imag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55272"/>
            <a:stretch/>
          </p:blipFill>
          <p:spPr bwMode="auto">
            <a:xfrm>
              <a:off x="5317787" y="3802043"/>
              <a:ext cx="6551817" cy="28781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9487711" y="3931215"/>
              <a:ext cx="2101174" cy="276999"/>
            </a:xfrm>
            <a:prstGeom prst="rect">
              <a:avLst/>
            </a:prstGeom>
            <a:noFill/>
          </p:spPr>
          <p:txBody>
            <a:bodyPr wrap="square" rtlCol="0">
              <a:spAutoFit/>
            </a:bodyPr>
            <a:lstStyle/>
            <a:p>
              <a:pPr algn="r"/>
              <a:r>
                <a:rPr lang="en-GB" sz="1200" i="1" dirty="0"/>
                <a:t>Mitchell et al. 2018</a:t>
              </a:r>
            </a:p>
          </p:txBody>
        </p:sp>
      </p:grpSp>
    </p:spTree>
    <p:extLst>
      <p:ext uri="{BB962C8B-B14F-4D97-AF65-F5344CB8AC3E}">
        <p14:creationId xmlns:p14="http://schemas.microsoft.com/office/powerpoint/2010/main" val="8359258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10389533" cy="96042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Statistical programs</a:t>
            </a:r>
            <a:endParaRPr lang="en-GB" sz="3700" b="1" dirty="0">
              <a:latin typeface="+mn-lt"/>
            </a:endParaRPr>
          </a:p>
        </p:txBody>
      </p:sp>
      <p:graphicFrame>
        <p:nvGraphicFramePr>
          <p:cNvPr id="14" name="Table 14">
            <a:extLst>
              <a:ext uri="{FF2B5EF4-FFF2-40B4-BE49-F238E27FC236}">
                <a16:creationId xmlns:a16="http://schemas.microsoft.com/office/drawing/2014/main" id="{5EF96438-BBFA-0F3B-3E8D-CEDD102D972C}"/>
              </a:ext>
            </a:extLst>
          </p:cNvPr>
          <p:cNvGraphicFramePr>
            <a:graphicFrameLocks noGrp="1"/>
          </p:cNvGraphicFramePr>
          <p:nvPr>
            <p:ph idx="1"/>
          </p:nvPr>
        </p:nvGraphicFramePr>
        <p:xfrm>
          <a:off x="657224" y="1800225"/>
          <a:ext cx="11096625" cy="4461366"/>
        </p:xfrm>
        <a:graphic>
          <a:graphicData uri="http://schemas.openxmlformats.org/drawingml/2006/table">
            <a:tbl>
              <a:tblPr firstRow="1" bandRow="1">
                <a:tableStyleId>{93296810-A885-4BE3-A3E7-6D5BEEA58F35}</a:tableStyleId>
              </a:tblPr>
              <a:tblGrid>
                <a:gridCol w="1587914">
                  <a:extLst>
                    <a:ext uri="{9D8B030D-6E8A-4147-A177-3AD203B41FA5}">
                      <a16:colId xmlns:a16="http://schemas.microsoft.com/office/drawing/2014/main" val="420407761"/>
                    </a:ext>
                  </a:extLst>
                </a:gridCol>
                <a:gridCol w="1709113">
                  <a:extLst>
                    <a:ext uri="{9D8B030D-6E8A-4147-A177-3AD203B41FA5}">
                      <a16:colId xmlns:a16="http://schemas.microsoft.com/office/drawing/2014/main" val="404263007"/>
                    </a:ext>
                  </a:extLst>
                </a:gridCol>
                <a:gridCol w="3380455">
                  <a:extLst>
                    <a:ext uri="{9D8B030D-6E8A-4147-A177-3AD203B41FA5}">
                      <a16:colId xmlns:a16="http://schemas.microsoft.com/office/drawing/2014/main" val="2021796093"/>
                    </a:ext>
                  </a:extLst>
                </a:gridCol>
                <a:gridCol w="4419143">
                  <a:extLst>
                    <a:ext uri="{9D8B030D-6E8A-4147-A177-3AD203B41FA5}">
                      <a16:colId xmlns:a16="http://schemas.microsoft.com/office/drawing/2014/main" val="3326151061"/>
                    </a:ext>
                  </a:extLst>
                </a:gridCol>
              </a:tblGrid>
              <a:tr h="319978">
                <a:tc>
                  <a:txBody>
                    <a:bodyPr/>
                    <a:lstStyle/>
                    <a:p>
                      <a:r>
                        <a:rPr lang="en-GB" sz="1600" dirty="0">
                          <a:solidFill>
                            <a:schemeClr val="tx1"/>
                          </a:solidFill>
                        </a:rPr>
                        <a:t>Package name</a:t>
                      </a:r>
                    </a:p>
                  </a:txBody>
                  <a:tcPr/>
                </a:tc>
                <a:tc>
                  <a:txBody>
                    <a:bodyPr/>
                    <a:lstStyle/>
                    <a:p>
                      <a:r>
                        <a:rPr lang="en-GB" sz="1600" dirty="0">
                          <a:solidFill>
                            <a:schemeClr val="tx1"/>
                          </a:solidFill>
                        </a:rPr>
                        <a:t>Style</a:t>
                      </a:r>
                    </a:p>
                  </a:txBody>
                  <a:tcPr/>
                </a:tc>
                <a:tc>
                  <a:txBody>
                    <a:bodyPr/>
                    <a:lstStyle/>
                    <a:p>
                      <a:r>
                        <a:rPr lang="en-GB" sz="1600" dirty="0">
                          <a:solidFill>
                            <a:schemeClr val="tx1"/>
                          </a:solidFill>
                        </a:rPr>
                        <a:t>Pros?</a:t>
                      </a:r>
                    </a:p>
                  </a:txBody>
                  <a:tcPr/>
                </a:tc>
                <a:tc>
                  <a:txBody>
                    <a:bodyPr/>
                    <a:lstStyle/>
                    <a:p>
                      <a:r>
                        <a:rPr lang="en-GB" sz="1600" dirty="0">
                          <a:solidFill>
                            <a:schemeClr val="tx1"/>
                          </a:solidFill>
                        </a:rPr>
                        <a:t>Cons?</a:t>
                      </a:r>
                    </a:p>
                  </a:txBody>
                  <a:tcPr/>
                </a:tc>
                <a:extLst>
                  <a:ext uri="{0D108BD9-81ED-4DB2-BD59-A6C34878D82A}">
                    <a16:rowId xmlns:a16="http://schemas.microsoft.com/office/drawing/2014/main" val="3019533936"/>
                  </a:ext>
                </a:extLst>
              </a:tr>
              <a:tr h="955168">
                <a:tc>
                  <a:txBody>
                    <a:bodyPr/>
                    <a:lstStyle/>
                    <a:p>
                      <a:r>
                        <a:rPr lang="en-GB" sz="1600" dirty="0">
                          <a:solidFill>
                            <a:schemeClr val="tx1"/>
                          </a:solidFill>
                        </a:rPr>
                        <a:t>Excel</a:t>
                      </a:r>
                    </a:p>
                  </a:txBody>
                  <a:tcPr/>
                </a:tc>
                <a:tc>
                  <a:txBody>
                    <a:bodyPr/>
                    <a:lstStyle/>
                    <a:p>
                      <a:r>
                        <a:rPr lang="en-GB" sz="1600" dirty="0">
                          <a:solidFill>
                            <a:schemeClr val="tx1"/>
                          </a:solidFill>
                        </a:rPr>
                        <a:t>‘Point and click’</a:t>
                      </a:r>
                    </a:p>
                  </a:txBody>
                  <a:tcPr/>
                </a:tc>
                <a:tc>
                  <a:txBody>
                    <a:bodyPr/>
                    <a:lstStyle/>
                    <a:p>
                      <a:pPr marL="285750" indent="-285750">
                        <a:buFont typeface="Arial" panose="020B0604020202020204" pitchFamily="34" charset="0"/>
                        <a:buChar char="•"/>
                      </a:pPr>
                      <a:r>
                        <a:rPr lang="en-GB" sz="1600" dirty="0">
                          <a:solidFill>
                            <a:schemeClr val="tx1"/>
                          </a:solidFill>
                        </a:rPr>
                        <a:t>Easy to use interface, and you are likely to already be very familiar with how to use it</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Very limited range of statistical tests available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‘Point and click’ means that re-runs are time-consuming</a:t>
                      </a:r>
                    </a:p>
                  </a:txBody>
                  <a:tcPr/>
                </a:tc>
                <a:extLst>
                  <a:ext uri="{0D108BD9-81ED-4DB2-BD59-A6C34878D82A}">
                    <a16:rowId xmlns:a16="http://schemas.microsoft.com/office/drawing/2014/main" val="3390733180"/>
                  </a:ext>
                </a:extLst>
              </a:tr>
              <a:tr h="1175591">
                <a:tc>
                  <a:txBody>
                    <a:bodyPr/>
                    <a:lstStyle/>
                    <a:p>
                      <a:r>
                        <a:rPr lang="en-GB" sz="1600" dirty="0">
                          <a:solidFill>
                            <a:schemeClr val="tx1"/>
                          </a:solidFill>
                        </a:rPr>
                        <a:t>e.g., GenStat, SPSS, Minitab, </a:t>
                      </a:r>
                      <a:r>
                        <a:rPr lang="en-GB" sz="1600" dirty="0" err="1">
                          <a:solidFill>
                            <a:schemeClr val="tx1"/>
                          </a:solidFill>
                        </a:rPr>
                        <a:t>Canoco</a:t>
                      </a:r>
                      <a:endParaRPr lang="en-GB" sz="16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dirty="0">
                          <a:solidFill>
                            <a:schemeClr val="tx1"/>
                          </a:solidFill>
                        </a:rPr>
                        <a:t>‘Point and click’</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Relatively easy to use interfaces, and you may already have some familiarity with using these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Likely that they have more options for graphs and tests than in Excel</a:t>
                      </a:r>
                    </a:p>
                    <a:p>
                      <a:endParaRPr lang="en-GB" sz="1600" dirty="0">
                        <a:solidFill>
                          <a:schemeClr val="tx1"/>
                        </a:solidFill>
                      </a:endParaRPr>
                    </a:p>
                  </a:txBody>
                  <a:tcPr/>
                </a:tc>
                <a:tc>
                  <a:txBody>
                    <a:bodyPr/>
                    <a:lstStyle/>
                    <a:p>
                      <a:pPr marL="285750" indent="-285750">
                        <a:buFont typeface="Arial" panose="020B0604020202020204" pitchFamily="34" charset="0"/>
                        <a:buChar char="•"/>
                      </a:pPr>
                      <a:r>
                        <a:rPr lang="en-GB" sz="1600" dirty="0">
                          <a:solidFill>
                            <a:schemeClr val="tx1"/>
                          </a:solidFill>
                        </a:rPr>
                        <a:t>Not as wide a range of options as 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‘Point and click’ means that re-runs are time-consuming</a:t>
                      </a:r>
                    </a:p>
                  </a:txBody>
                  <a:tcPr/>
                </a:tc>
                <a:extLst>
                  <a:ext uri="{0D108BD9-81ED-4DB2-BD59-A6C34878D82A}">
                    <a16:rowId xmlns:a16="http://schemas.microsoft.com/office/drawing/2014/main" val="1067821113"/>
                  </a:ext>
                </a:extLst>
              </a:tr>
              <a:tr h="1616438">
                <a:tc>
                  <a:txBody>
                    <a:bodyPr/>
                    <a:lstStyle/>
                    <a:p>
                      <a:r>
                        <a:rPr lang="en-GB" sz="1600" dirty="0">
                          <a:solidFill>
                            <a:schemeClr val="tx1"/>
                          </a:solidFill>
                        </a:rPr>
                        <a:t>R</a:t>
                      </a:r>
                    </a:p>
                  </a:txBody>
                  <a:tcPr/>
                </a:tc>
                <a:tc>
                  <a:txBody>
                    <a:bodyPr/>
                    <a:lstStyle/>
                    <a:p>
                      <a:r>
                        <a:rPr lang="en-GB" sz="1600" dirty="0">
                          <a:solidFill>
                            <a:schemeClr val="tx1"/>
                          </a:solidFill>
                        </a:rPr>
                        <a:t>Coding-based</a:t>
                      </a:r>
                    </a:p>
                  </a:txBody>
                  <a:tcPr/>
                </a:tc>
                <a:tc>
                  <a:txBody>
                    <a:bodyPr/>
                    <a:lstStyle/>
                    <a:p>
                      <a:pPr marL="342900" indent="-342900">
                        <a:buFont typeface="Arial" panose="020B0604020202020204" pitchFamily="34" charset="0"/>
                        <a:buChar char="•"/>
                      </a:pPr>
                      <a:r>
                        <a:rPr lang="en-GB" sz="1600" dirty="0">
                          <a:solidFill>
                            <a:schemeClr val="tx1"/>
                          </a:solidFill>
                        </a:rPr>
                        <a:t>A huge range of options for how to plot and analyse your data</a:t>
                      </a:r>
                    </a:p>
                    <a:p>
                      <a:pPr marL="342900" indent="-342900">
                        <a:buFont typeface="Arial" panose="020B0604020202020204" pitchFamily="34" charset="0"/>
                        <a:buChar char="•"/>
                      </a:pPr>
                      <a:r>
                        <a:rPr lang="en-GB" sz="1600" dirty="0">
                          <a:solidFill>
                            <a:schemeClr val="tx1"/>
                          </a:solidFill>
                        </a:rPr>
                        <a:t>Once you’ve developed the code for an analysis, it can be tweaked and re-run very quickly </a:t>
                      </a:r>
                    </a:p>
                  </a:txBody>
                  <a:tcPr/>
                </a:tc>
                <a:tc>
                  <a:txBody>
                    <a:bodyPr/>
                    <a:lstStyle/>
                    <a:p>
                      <a:pPr marL="342900" indent="-342900">
                        <a:buFont typeface="Arial" panose="020B0604020202020204" pitchFamily="34" charset="0"/>
                        <a:buChar char="•"/>
                      </a:pPr>
                      <a:r>
                        <a:rPr lang="en-GB" sz="1600" dirty="0">
                          <a:solidFill>
                            <a:schemeClr val="tx1"/>
                          </a:solidFill>
                        </a:rPr>
                        <a:t>Less likely that you have used this before</a:t>
                      </a:r>
                    </a:p>
                    <a:p>
                      <a:pPr marL="342900" indent="-342900">
                        <a:buFont typeface="Arial" panose="020B0604020202020204" pitchFamily="34" charset="0"/>
                        <a:buChar char="•"/>
                      </a:pPr>
                      <a:r>
                        <a:rPr lang="en-GB" sz="1600" dirty="0">
                          <a:solidFill>
                            <a:schemeClr val="tx1"/>
                          </a:solidFill>
                        </a:rPr>
                        <a:t>Coding-based interface could take some time to get used to if you haven’t used it before, and so will require some time investment</a:t>
                      </a:r>
                    </a:p>
                  </a:txBody>
                  <a:tcPr/>
                </a:tc>
                <a:extLst>
                  <a:ext uri="{0D108BD9-81ED-4DB2-BD59-A6C34878D82A}">
                    <a16:rowId xmlns:a16="http://schemas.microsoft.com/office/drawing/2014/main" val="3140723813"/>
                  </a:ext>
                </a:extLst>
              </a:tr>
            </a:tbl>
          </a:graphicData>
        </a:graphic>
      </p:graphicFrame>
      <p:sp>
        <p:nvSpPr>
          <p:cNvPr id="15" name="TextBox 14">
            <a:extLst>
              <a:ext uri="{FF2B5EF4-FFF2-40B4-BE49-F238E27FC236}">
                <a16:creationId xmlns:a16="http://schemas.microsoft.com/office/drawing/2014/main" id="{1843A313-AEC8-CFF4-DC73-184FBC1CD8E0}"/>
              </a:ext>
            </a:extLst>
          </p:cNvPr>
          <p:cNvSpPr txBox="1"/>
          <p:nvPr/>
        </p:nvSpPr>
        <p:spPr>
          <a:xfrm>
            <a:off x="560406" y="1094055"/>
            <a:ext cx="9774218" cy="461665"/>
          </a:xfrm>
          <a:prstGeom prst="rect">
            <a:avLst/>
          </a:prstGeom>
          <a:noFill/>
        </p:spPr>
        <p:txBody>
          <a:bodyPr wrap="square" rtlCol="0">
            <a:spAutoFit/>
          </a:bodyPr>
          <a:lstStyle/>
          <a:p>
            <a:r>
              <a:rPr lang="en-GB" sz="2400" dirty="0"/>
              <a:t>Some examples of possible options</a:t>
            </a:r>
            <a:endParaRPr lang="en-GB" sz="2400" b="1" i="1" dirty="0"/>
          </a:p>
        </p:txBody>
      </p:sp>
      <p:sp>
        <p:nvSpPr>
          <p:cNvPr id="2" name="Rectangle 1">
            <a:extLst>
              <a:ext uri="{FF2B5EF4-FFF2-40B4-BE49-F238E27FC236}">
                <a16:creationId xmlns:a16="http://schemas.microsoft.com/office/drawing/2014/main" id="{9A8EDA8E-F80B-D796-A9FB-C6E57C4DA4F8}"/>
              </a:ext>
            </a:extLst>
          </p:cNvPr>
          <p:cNvSpPr/>
          <p:nvPr/>
        </p:nvSpPr>
        <p:spPr>
          <a:xfrm>
            <a:off x="416560" y="3119120"/>
            <a:ext cx="11460480" cy="33869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334703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10389533" cy="96042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Statistical programs</a:t>
            </a:r>
            <a:endParaRPr lang="en-GB" sz="3700" b="1" dirty="0">
              <a:latin typeface="+mn-lt"/>
            </a:endParaRPr>
          </a:p>
        </p:txBody>
      </p:sp>
      <p:graphicFrame>
        <p:nvGraphicFramePr>
          <p:cNvPr id="14" name="Table 14">
            <a:extLst>
              <a:ext uri="{FF2B5EF4-FFF2-40B4-BE49-F238E27FC236}">
                <a16:creationId xmlns:a16="http://schemas.microsoft.com/office/drawing/2014/main" id="{5EF96438-BBFA-0F3B-3E8D-CEDD102D972C}"/>
              </a:ext>
            </a:extLst>
          </p:cNvPr>
          <p:cNvGraphicFramePr>
            <a:graphicFrameLocks noGrp="1"/>
          </p:cNvGraphicFramePr>
          <p:nvPr>
            <p:ph idx="1"/>
          </p:nvPr>
        </p:nvGraphicFramePr>
        <p:xfrm>
          <a:off x="657224" y="1800225"/>
          <a:ext cx="11096625" cy="4461366"/>
        </p:xfrm>
        <a:graphic>
          <a:graphicData uri="http://schemas.openxmlformats.org/drawingml/2006/table">
            <a:tbl>
              <a:tblPr firstRow="1" bandRow="1">
                <a:tableStyleId>{93296810-A885-4BE3-A3E7-6D5BEEA58F35}</a:tableStyleId>
              </a:tblPr>
              <a:tblGrid>
                <a:gridCol w="1587914">
                  <a:extLst>
                    <a:ext uri="{9D8B030D-6E8A-4147-A177-3AD203B41FA5}">
                      <a16:colId xmlns:a16="http://schemas.microsoft.com/office/drawing/2014/main" val="420407761"/>
                    </a:ext>
                  </a:extLst>
                </a:gridCol>
                <a:gridCol w="1709113">
                  <a:extLst>
                    <a:ext uri="{9D8B030D-6E8A-4147-A177-3AD203B41FA5}">
                      <a16:colId xmlns:a16="http://schemas.microsoft.com/office/drawing/2014/main" val="404263007"/>
                    </a:ext>
                  </a:extLst>
                </a:gridCol>
                <a:gridCol w="3380455">
                  <a:extLst>
                    <a:ext uri="{9D8B030D-6E8A-4147-A177-3AD203B41FA5}">
                      <a16:colId xmlns:a16="http://schemas.microsoft.com/office/drawing/2014/main" val="2021796093"/>
                    </a:ext>
                  </a:extLst>
                </a:gridCol>
                <a:gridCol w="4419143">
                  <a:extLst>
                    <a:ext uri="{9D8B030D-6E8A-4147-A177-3AD203B41FA5}">
                      <a16:colId xmlns:a16="http://schemas.microsoft.com/office/drawing/2014/main" val="3326151061"/>
                    </a:ext>
                  </a:extLst>
                </a:gridCol>
              </a:tblGrid>
              <a:tr h="319978">
                <a:tc>
                  <a:txBody>
                    <a:bodyPr/>
                    <a:lstStyle/>
                    <a:p>
                      <a:r>
                        <a:rPr lang="en-GB" sz="1600" dirty="0">
                          <a:solidFill>
                            <a:schemeClr val="tx1"/>
                          </a:solidFill>
                        </a:rPr>
                        <a:t>Package name</a:t>
                      </a:r>
                    </a:p>
                  </a:txBody>
                  <a:tcPr/>
                </a:tc>
                <a:tc>
                  <a:txBody>
                    <a:bodyPr/>
                    <a:lstStyle/>
                    <a:p>
                      <a:r>
                        <a:rPr lang="en-GB" sz="1600" dirty="0">
                          <a:solidFill>
                            <a:schemeClr val="tx1"/>
                          </a:solidFill>
                        </a:rPr>
                        <a:t>Style</a:t>
                      </a:r>
                    </a:p>
                  </a:txBody>
                  <a:tcPr/>
                </a:tc>
                <a:tc>
                  <a:txBody>
                    <a:bodyPr/>
                    <a:lstStyle/>
                    <a:p>
                      <a:r>
                        <a:rPr lang="en-GB" sz="1600" dirty="0">
                          <a:solidFill>
                            <a:schemeClr val="tx1"/>
                          </a:solidFill>
                        </a:rPr>
                        <a:t>Pros?</a:t>
                      </a:r>
                    </a:p>
                  </a:txBody>
                  <a:tcPr/>
                </a:tc>
                <a:tc>
                  <a:txBody>
                    <a:bodyPr/>
                    <a:lstStyle/>
                    <a:p>
                      <a:r>
                        <a:rPr lang="en-GB" sz="1600" dirty="0">
                          <a:solidFill>
                            <a:schemeClr val="tx1"/>
                          </a:solidFill>
                        </a:rPr>
                        <a:t>Cons?</a:t>
                      </a:r>
                    </a:p>
                  </a:txBody>
                  <a:tcPr/>
                </a:tc>
                <a:extLst>
                  <a:ext uri="{0D108BD9-81ED-4DB2-BD59-A6C34878D82A}">
                    <a16:rowId xmlns:a16="http://schemas.microsoft.com/office/drawing/2014/main" val="3019533936"/>
                  </a:ext>
                </a:extLst>
              </a:tr>
              <a:tr h="955168">
                <a:tc>
                  <a:txBody>
                    <a:bodyPr/>
                    <a:lstStyle/>
                    <a:p>
                      <a:r>
                        <a:rPr lang="en-GB" sz="1600" dirty="0">
                          <a:solidFill>
                            <a:schemeClr val="tx1"/>
                          </a:solidFill>
                        </a:rPr>
                        <a:t>Excel</a:t>
                      </a:r>
                    </a:p>
                  </a:txBody>
                  <a:tcPr/>
                </a:tc>
                <a:tc>
                  <a:txBody>
                    <a:bodyPr/>
                    <a:lstStyle/>
                    <a:p>
                      <a:r>
                        <a:rPr lang="en-GB" sz="1600" dirty="0">
                          <a:solidFill>
                            <a:schemeClr val="tx1"/>
                          </a:solidFill>
                        </a:rPr>
                        <a:t>‘Point and click’</a:t>
                      </a:r>
                    </a:p>
                  </a:txBody>
                  <a:tcPr/>
                </a:tc>
                <a:tc>
                  <a:txBody>
                    <a:bodyPr/>
                    <a:lstStyle/>
                    <a:p>
                      <a:pPr marL="285750" indent="-285750">
                        <a:buFont typeface="Arial" panose="020B0604020202020204" pitchFamily="34" charset="0"/>
                        <a:buChar char="•"/>
                      </a:pPr>
                      <a:r>
                        <a:rPr lang="en-GB" sz="1600" dirty="0">
                          <a:solidFill>
                            <a:schemeClr val="tx1"/>
                          </a:solidFill>
                        </a:rPr>
                        <a:t>Easy to use interface, and you are likely to already be very familiar with how to use it</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Very limited range of statistical tests available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‘Point and click’ means that re-runs are time-consuming</a:t>
                      </a:r>
                    </a:p>
                  </a:txBody>
                  <a:tcPr/>
                </a:tc>
                <a:extLst>
                  <a:ext uri="{0D108BD9-81ED-4DB2-BD59-A6C34878D82A}">
                    <a16:rowId xmlns:a16="http://schemas.microsoft.com/office/drawing/2014/main" val="3390733180"/>
                  </a:ext>
                </a:extLst>
              </a:tr>
              <a:tr h="1175591">
                <a:tc>
                  <a:txBody>
                    <a:bodyPr/>
                    <a:lstStyle/>
                    <a:p>
                      <a:r>
                        <a:rPr lang="en-GB" sz="1600" dirty="0">
                          <a:solidFill>
                            <a:schemeClr val="tx1"/>
                          </a:solidFill>
                        </a:rPr>
                        <a:t>e.g., GenStat, SPSS, Minitab, </a:t>
                      </a:r>
                      <a:r>
                        <a:rPr lang="en-GB" sz="1600" dirty="0" err="1">
                          <a:solidFill>
                            <a:schemeClr val="tx1"/>
                          </a:solidFill>
                        </a:rPr>
                        <a:t>Canoco</a:t>
                      </a:r>
                      <a:endParaRPr lang="en-GB" sz="16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dirty="0">
                          <a:solidFill>
                            <a:schemeClr val="tx1"/>
                          </a:solidFill>
                        </a:rPr>
                        <a:t>‘Point and click’</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Relatively easy to use interfaces, and you may already have some familiarity with using these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Likely that they have more options for graphs and tests than in Excel</a:t>
                      </a:r>
                    </a:p>
                    <a:p>
                      <a:endParaRPr lang="en-GB" sz="1600" dirty="0">
                        <a:solidFill>
                          <a:schemeClr val="tx1"/>
                        </a:solidFill>
                      </a:endParaRPr>
                    </a:p>
                  </a:txBody>
                  <a:tcPr/>
                </a:tc>
                <a:tc>
                  <a:txBody>
                    <a:bodyPr/>
                    <a:lstStyle/>
                    <a:p>
                      <a:pPr marL="285750" indent="-285750">
                        <a:buFont typeface="Arial" panose="020B0604020202020204" pitchFamily="34" charset="0"/>
                        <a:buChar char="•"/>
                      </a:pPr>
                      <a:r>
                        <a:rPr lang="en-GB" sz="1600" dirty="0">
                          <a:solidFill>
                            <a:schemeClr val="tx1"/>
                          </a:solidFill>
                        </a:rPr>
                        <a:t>Not as wide a range of options as 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‘Point and click’ means that re-runs are time-consuming</a:t>
                      </a:r>
                    </a:p>
                  </a:txBody>
                  <a:tcPr/>
                </a:tc>
                <a:extLst>
                  <a:ext uri="{0D108BD9-81ED-4DB2-BD59-A6C34878D82A}">
                    <a16:rowId xmlns:a16="http://schemas.microsoft.com/office/drawing/2014/main" val="1067821113"/>
                  </a:ext>
                </a:extLst>
              </a:tr>
              <a:tr h="1616438">
                <a:tc>
                  <a:txBody>
                    <a:bodyPr/>
                    <a:lstStyle/>
                    <a:p>
                      <a:r>
                        <a:rPr lang="en-GB" sz="1600" dirty="0">
                          <a:solidFill>
                            <a:schemeClr val="tx1"/>
                          </a:solidFill>
                        </a:rPr>
                        <a:t>R</a:t>
                      </a:r>
                    </a:p>
                  </a:txBody>
                  <a:tcPr/>
                </a:tc>
                <a:tc>
                  <a:txBody>
                    <a:bodyPr/>
                    <a:lstStyle/>
                    <a:p>
                      <a:r>
                        <a:rPr lang="en-GB" sz="1600" dirty="0">
                          <a:solidFill>
                            <a:schemeClr val="tx1"/>
                          </a:solidFill>
                        </a:rPr>
                        <a:t>Coding-based</a:t>
                      </a:r>
                    </a:p>
                  </a:txBody>
                  <a:tcPr/>
                </a:tc>
                <a:tc>
                  <a:txBody>
                    <a:bodyPr/>
                    <a:lstStyle/>
                    <a:p>
                      <a:pPr marL="342900" indent="-342900">
                        <a:buFont typeface="Arial" panose="020B0604020202020204" pitchFamily="34" charset="0"/>
                        <a:buChar char="•"/>
                      </a:pPr>
                      <a:r>
                        <a:rPr lang="en-GB" sz="1600" dirty="0">
                          <a:solidFill>
                            <a:schemeClr val="tx1"/>
                          </a:solidFill>
                        </a:rPr>
                        <a:t>A huge range of options for how to plot and analyse your data</a:t>
                      </a:r>
                    </a:p>
                    <a:p>
                      <a:pPr marL="342900" indent="-342900">
                        <a:buFont typeface="Arial" panose="020B0604020202020204" pitchFamily="34" charset="0"/>
                        <a:buChar char="•"/>
                      </a:pPr>
                      <a:r>
                        <a:rPr lang="en-GB" sz="1600" dirty="0">
                          <a:solidFill>
                            <a:schemeClr val="tx1"/>
                          </a:solidFill>
                        </a:rPr>
                        <a:t>Once you’ve developed the code for an analysis, it can be tweaked and re-run very quickly </a:t>
                      </a:r>
                    </a:p>
                  </a:txBody>
                  <a:tcPr/>
                </a:tc>
                <a:tc>
                  <a:txBody>
                    <a:bodyPr/>
                    <a:lstStyle/>
                    <a:p>
                      <a:pPr marL="342900" indent="-342900">
                        <a:buFont typeface="Arial" panose="020B0604020202020204" pitchFamily="34" charset="0"/>
                        <a:buChar char="•"/>
                      </a:pPr>
                      <a:r>
                        <a:rPr lang="en-GB" sz="1600" dirty="0">
                          <a:solidFill>
                            <a:schemeClr val="tx1"/>
                          </a:solidFill>
                        </a:rPr>
                        <a:t>Less likely that you have used this before</a:t>
                      </a:r>
                    </a:p>
                    <a:p>
                      <a:pPr marL="342900" indent="-342900">
                        <a:buFont typeface="Arial" panose="020B0604020202020204" pitchFamily="34" charset="0"/>
                        <a:buChar char="•"/>
                      </a:pPr>
                      <a:r>
                        <a:rPr lang="en-GB" sz="1600" dirty="0">
                          <a:solidFill>
                            <a:schemeClr val="tx1"/>
                          </a:solidFill>
                        </a:rPr>
                        <a:t>Coding-based interface could take some time to get used to if you haven’t used it before, and so will require some time investment</a:t>
                      </a:r>
                    </a:p>
                  </a:txBody>
                  <a:tcPr/>
                </a:tc>
                <a:extLst>
                  <a:ext uri="{0D108BD9-81ED-4DB2-BD59-A6C34878D82A}">
                    <a16:rowId xmlns:a16="http://schemas.microsoft.com/office/drawing/2014/main" val="3140723813"/>
                  </a:ext>
                </a:extLst>
              </a:tr>
            </a:tbl>
          </a:graphicData>
        </a:graphic>
      </p:graphicFrame>
      <p:sp>
        <p:nvSpPr>
          <p:cNvPr id="15" name="TextBox 14">
            <a:extLst>
              <a:ext uri="{FF2B5EF4-FFF2-40B4-BE49-F238E27FC236}">
                <a16:creationId xmlns:a16="http://schemas.microsoft.com/office/drawing/2014/main" id="{1843A313-AEC8-CFF4-DC73-184FBC1CD8E0}"/>
              </a:ext>
            </a:extLst>
          </p:cNvPr>
          <p:cNvSpPr txBox="1"/>
          <p:nvPr/>
        </p:nvSpPr>
        <p:spPr>
          <a:xfrm>
            <a:off x="560406" y="1094055"/>
            <a:ext cx="9774218" cy="461665"/>
          </a:xfrm>
          <a:prstGeom prst="rect">
            <a:avLst/>
          </a:prstGeom>
          <a:noFill/>
        </p:spPr>
        <p:txBody>
          <a:bodyPr wrap="square" rtlCol="0">
            <a:spAutoFit/>
          </a:bodyPr>
          <a:lstStyle/>
          <a:p>
            <a:r>
              <a:rPr lang="en-GB" sz="2400" dirty="0"/>
              <a:t>Some examples of possible options</a:t>
            </a:r>
            <a:endParaRPr lang="en-GB" sz="2400" b="1" i="1" dirty="0"/>
          </a:p>
        </p:txBody>
      </p:sp>
      <p:sp>
        <p:nvSpPr>
          <p:cNvPr id="2" name="Rectangle 1">
            <a:extLst>
              <a:ext uri="{FF2B5EF4-FFF2-40B4-BE49-F238E27FC236}">
                <a16:creationId xmlns:a16="http://schemas.microsoft.com/office/drawing/2014/main" id="{9E2452EF-849D-18B2-8338-6328D568EA2F}"/>
              </a:ext>
            </a:extLst>
          </p:cNvPr>
          <p:cNvSpPr/>
          <p:nvPr/>
        </p:nvSpPr>
        <p:spPr>
          <a:xfrm>
            <a:off x="416560" y="4673600"/>
            <a:ext cx="11460480" cy="18324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198350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60407" y="133632"/>
            <a:ext cx="10389533" cy="96042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100" b="1" dirty="0">
                <a:latin typeface="+mn-lt"/>
              </a:rPr>
              <a:t>Statistical programs</a:t>
            </a:r>
            <a:endParaRPr lang="en-GB" sz="3700" b="1" dirty="0">
              <a:latin typeface="+mn-lt"/>
            </a:endParaRPr>
          </a:p>
        </p:txBody>
      </p:sp>
      <p:graphicFrame>
        <p:nvGraphicFramePr>
          <p:cNvPr id="14" name="Table 14">
            <a:extLst>
              <a:ext uri="{FF2B5EF4-FFF2-40B4-BE49-F238E27FC236}">
                <a16:creationId xmlns:a16="http://schemas.microsoft.com/office/drawing/2014/main" id="{5EF96438-BBFA-0F3B-3E8D-CEDD102D972C}"/>
              </a:ext>
            </a:extLst>
          </p:cNvPr>
          <p:cNvGraphicFramePr>
            <a:graphicFrameLocks noGrp="1"/>
          </p:cNvGraphicFramePr>
          <p:nvPr>
            <p:ph idx="1"/>
            <p:extLst>
              <p:ext uri="{D42A27DB-BD31-4B8C-83A1-F6EECF244321}">
                <p14:modId xmlns:p14="http://schemas.microsoft.com/office/powerpoint/2010/main" val="3817004217"/>
              </p:ext>
            </p:extLst>
          </p:nvPr>
        </p:nvGraphicFramePr>
        <p:xfrm>
          <a:off x="657224" y="1800225"/>
          <a:ext cx="11096625" cy="4461366"/>
        </p:xfrm>
        <a:graphic>
          <a:graphicData uri="http://schemas.openxmlformats.org/drawingml/2006/table">
            <a:tbl>
              <a:tblPr firstRow="1" bandRow="1">
                <a:tableStyleId>{93296810-A885-4BE3-A3E7-6D5BEEA58F35}</a:tableStyleId>
              </a:tblPr>
              <a:tblGrid>
                <a:gridCol w="1587914">
                  <a:extLst>
                    <a:ext uri="{9D8B030D-6E8A-4147-A177-3AD203B41FA5}">
                      <a16:colId xmlns:a16="http://schemas.microsoft.com/office/drawing/2014/main" val="420407761"/>
                    </a:ext>
                  </a:extLst>
                </a:gridCol>
                <a:gridCol w="1709113">
                  <a:extLst>
                    <a:ext uri="{9D8B030D-6E8A-4147-A177-3AD203B41FA5}">
                      <a16:colId xmlns:a16="http://schemas.microsoft.com/office/drawing/2014/main" val="404263007"/>
                    </a:ext>
                  </a:extLst>
                </a:gridCol>
                <a:gridCol w="3380455">
                  <a:extLst>
                    <a:ext uri="{9D8B030D-6E8A-4147-A177-3AD203B41FA5}">
                      <a16:colId xmlns:a16="http://schemas.microsoft.com/office/drawing/2014/main" val="2021796093"/>
                    </a:ext>
                  </a:extLst>
                </a:gridCol>
                <a:gridCol w="4419143">
                  <a:extLst>
                    <a:ext uri="{9D8B030D-6E8A-4147-A177-3AD203B41FA5}">
                      <a16:colId xmlns:a16="http://schemas.microsoft.com/office/drawing/2014/main" val="3326151061"/>
                    </a:ext>
                  </a:extLst>
                </a:gridCol>
              </a:tblGrid>
              <a:tr h="319978">
                <a:tc>
                  <a:txBody>
                    <a:bodyPr/>
                    <a:lstStyle/>
                    <a:p>
                      <a:r>
                        <a:rPr lang="en-GB" sz="1600" dirty="0">
                          <a:solidFill>
                            <a:schemeClr val="tx1"/>
                          </a:solidFill>
                        </a:rPr>
                        <a:t>Package name</a:t>
                      </a:r>
                    </a:p>
                  </a:txBody>
                  <a:tcPr/>
                </a:tc>
                <a:tc>
                  <a:txBody>
                    <a:bodyPr/>
                    <a:lstStyle/>
                    <a:p>
                      <a:r>
                        <a:rPr lang="en-GB" sz="1600" dirty="0">
                          <a:solidFill>
                            <a:schemeClr val="tx1"/>
                          </a:solidFill>
                        </a:rPr>
                        <a:t>Style</a:t>
                      </a:r>
                    </a:p>
                  </a:txBody>
                  <a:tcPr/>
                </a:tc>
                <a:tc>
                  <a:txBody>
                    <a:bodyPr/>
                    <a:lstStyle/>
                    <a:p>
                      <a:r>
                        <a:rPr lang="en-GB" sz="1600" dirty="0">
                          <a:solidFill>
                            <a:schemeClr val="tx1"/>
                          </a:solidFill>
                        </a:rPr>
                        <a:t>Pros?</a:t>
                      </a:r>
                    </a:p>
                  </a:txBody>
                  <a:tcPr/>
                </a:tc>
                <a:tc>
                  <a:txBody>
                    <a:bodyPr/>
                    <a:lstStyle/>
                    <a:p>
                      <a:r>
                        <a:rPr lang="en-GB" sz="1600" dirty="0">
                          <a:solidFill>
                            <a:schemeClr val="tx1"/>
                          </a:solidFill>
                        </a:rPr>
                        <a:t>Cons?</a:t>
                      </a:r>
                    </a:p>
                  </a:txBody>
                  <a:tcPr/>
                </a:tc>
                <a:extLst>
                  <a:ext uri="{0D108BD9-81ED-4DB2-BD59-A6C34878D82A}">
                    <a16:rowId xmlns:a16="http://schemas.microsoft.com/office/drawing/2014/main" val="3019533936"/>
                  </a:ext>
                </a:extLst>
              </a:tr>
              <a:tr h="955168">
                <a:tc>
                  <a:txBody>
                    <a:bodyPr/>
                    <a:lstStyle/>
                    <a:p>
                      <a:r>
                        <a:rPr lang="en-GB" sz="1600" dirty="0">
                          <a:solidFill>
                            <a:schemeClr val="tx1"/>
                          </a:solidFill>
                        </a:rPr>
                        <a:t>Excel</a:t>
                      </a:r>
                    </a:p>
                  </a:txBody>
                  <a:tcPr/>
                </a:tc>
                <a:tc>
                  <a:txBody>
                    <a:bodyPr/>
                    <a:lstStyle/>
                    <a:p>
                      <a:r>
                        <a:rPr lang="en-GB" sz="1600" dirty="0">
                          <a:solidFill>
                            <a:schemeClr val="tx1"/>
                          </a:solidFill>
                        </a:rPr>
                        <a:t>‘Point and click’</a:t>
                      </a:r>
                    </a:p>
                  </a:txBody>
                  <a:tcPr/>
                </a:tc>
                <a:tc>
                  <a:txBody>
                    <a:bodyPr/>
                    <a:lstStyle/>
                    <a:p>
                      <a:pPr marL="285750" indent="-285750">
                        <a:buFont typeface="Arial" panose="020B0604020202020204" pitchFamily="34" charset="0"/>
                        <a:buChar char="•"/>
                      </a:pPr>
                      <a:r>
                        <a:rPr lang="en-GB" sz="1600" dirty="0">
                          <a:solidFill>
                            <a:schemeClr val="tx1"/>
                          </a:solidFill>
                        </a:rPr>
                        <a:t>Easy to use interface, and you are likely to already be very familiar with how to use it</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Very limited range of statistical tests available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‘Point and click’ means that re-runs are time-consuming</a:t>
                      </a:r>
                    </a:p>
                  </a:txBody>
                  <a:tcPr/>
                </a:tc>
                <a:extLst>
                  <a:ext uri="{0D108BD9-81ED-4DB2-BD59-A6C34878D82A}">
                    <a16:rowId xmlns:a16="http://schemas.microsoft.com/office/drawing/2014/main" val="3390733180"/>
                  </a:ext>
                </a:extLst>
              </a:tr>
              <a:tr h="1175591">
                <a:tc>
                  <a:txBody>
                    <a:bodyPr/>
                    <a:lstStyle/>
                    <a:p>
                      <a:r>
                        <a:rPr lang="en-GB" sz="1600" dirty="0">
                          <a:solidFill>
                            <a:schemeClr val="tx1"/>
                          </a:solidFill>
                        </a:rPr>
                        <a:t>e.g., GenStat, SPSS, Minitab, </a:t>
                      </a:r>
                      <a:r>
                        <a:rPr lang="en-GB" sz="1600" dirty="0" err="1">
                          <a:solidFill>
                            <a:schemeClr val="tx1"/>
                          </a:solidFill>
                        </a:rPr>
                        <a:t>Canoco</a:t>
                      </a:r>
                      <a:endParaRPr lang="en-GB" sz="16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dirty="0">
                          <a:solidFill>
                            <a:schemeClr val="tx1"/>
                          </a:solidFill>
                        </a:rPr>
                        <a:t>‘Point and click’</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Relatively easy to use interfaces, and you may already have some familiarity with using these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Likely that they have more options for graphs and tests than in Excel</a:t>
                      </a:r>
                    </a:p>
                    <a:p>
                      <a:endParaRPr lang="en-GB" sz="1600" dirty="0">
                        <a:solidFill>
                          <a:schemeClr val="tx1"/>
                        </a:solidFill>
                      </a:endParaRPr>
                    </a:p>
                  </a:txBody>
                  <a:tcPr/>
                </a:tc>
                <a:tc>
                  <a:txBody>
                    <a:bodyPr/>
                    <a:lstStyle/>
                    <a:p>
                      <a:pPr marL="285750" indent="-285750">
                        <a:buFont typeface="Arial" panose="020B0604020202020204" pitchFamily="34" charset="0"/>
                        <a:buChar char="•"/>
                      </a:pPr>
                      <a:r>
                        <a:rPr lang="en-GB" sz="1600" dirty="0">
                          <a:solidFill>
                            <a:schemeClr val="tx1"/>
                          </a:solidFill>
                        </a:rPr>
                        <a:t>Not as wide a range of options as 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chemeClr val="tx1"/>
                          </a:solidFill>
                        </a:rPr>
                        <a:t>‘Point and click’ means that re-runs are time-consuming</a:t>
                      </a:r>
                    </a:p>
                  </a:txBody>
                  <a:tcPr/>
                </a:tc>
                <a:extLst>
                  <a:ext uri="{0D108BD9-81ED-4DB2-BD59-A6C34878D82A}">
                    <a16:rowId xmlns:a16="http://schemas.microsoft.com/office/drawing/2014/main" val="1067821113"/>
                  </a:ext>
                </a:extLst>
              </a:tr>
              <a:tr h="1616438">
                <a:tc>
                  <a:txBody>
                    <a:bodyPr/>
                    <a:lstStyle/>
                    <a:p>
                      <a:r>
                        <a:rPr lang="en-GB" sz="1600" dirty="0">
                          <a:solidFill>
                            <a:schemeClr val="tx1"/>
                          </a:solidFill>
                        </a:rPr>
                        <a:t>R</a:t>
                      </a:r>
                    </a:p>
                  </a:txBody>
                  <a:tcPr/>
                </a:tc>
                <a:tc>
                  <a:txBody>
                    <a:bodyPr/>
                    <a:lstStyle/>
                    <a:p>
                      <a:r>
                        <a:rPr lang="en-GB" sz="1600" dirty="0">
                          <a:solidFill>
                            <a:schemeClr val="tx1"/>
                          </a:solidFill>
                        </a:rPr>
                        <a:t>Coding-based</a:t>
                      </a:r>
                    </a:p>
                  </a:txBody>
                  <a:tcPr/>
                </a:tc>
                <a:tc>
                  <a:txBody>
                    <a:bodyPr/>
                    <a:lstStyle/>
                    <a:p>
                      <a:pPr marL="342900" indent="-342900">
                        <a:buFont typeface="Arial" panose="020B0604020202020204" pitchFamily="34" charset="0"/>
                        <a:buChar char="•"/>
                      </a:pPr>
                      <a:r>
                        <a:rPr lang="en-GB" sz="1600" dirty="0">
                          <a:solidFill>
                            <a:schemeClr val="tx1"/>
                          </a:solidFill>
                        </a:rPr>
                        <a:t>A huge range of options for how to plot and analyse your data</a:t>
                      </a:r>
                    </a:p>
                    <a:p>
                      <a:pPr marL="342900" indent="-342900">
                        <a:buFont typeface="Arial" panose="020B0604020202020204" pitchFamily="34" charset="0"/>
                        <a:buChar char="•"/>
                      </a:pPr>
                      <a:r>
                        <a:rPr lang="en-GB" sz="1600" dirty="0">
                          <a:solidFill>
                            <a:schemeClr val="tx1"/>
                          </a:solidFill>
                        </a:rPr>
                        <a:t>Once you’ve developed the code for an analysis, it can be tweaked and re-run very quickly </a:t>
                      </a:r>
                    </a:p>
                  </a:txBody>
                  <a:tcPr/>
                </a:tc>
                <a:tc>
                  <a:txBody>
                    <a:bodyPr/>
                    <a:lstStyle/>
                    <a:p>
                      <a:pPr marL="342900" indent="-342900">
                        <a:buFont typeface="Arial" panose="020B0604020202020204" pitchFamily="34" charset="0"/>
                        <a:buChar char="•"/>
                      </a:pPr>
                      <a:r>
                        <a:rPr lang="en-GB" sz="1600" dirty="0">
                          <a:solidFill>
                            <a:schemeClr val="tx1"/>
                          </a:solidFill>
                        </a:rPr>
                        <a:t>Coding-based interface can take some time to get used to if you haven’t used it before.</a:t>
                      </a:r>
                    </a:p>
                  </a:txBody>
                  <a:tcPr/>
                </a:tc>
                <a:extLst>
                  <a:ext uri="{0D108BD9-81ED-4DB2-BD59-A6C34878D82A}">
                    <a16:rowId xmlns:a16="http://schemas.microsoft.com/office/drawing/2014/main" val="3140723813"/>
                  </a:ext>
                </a:extLst>
              </a:tr>
            </a:tbl>
          </a:graphicData>
        </a:graphic>
      </p:graphicFrame>
      <p:sp>
        <p:nvSpPr>
          <p:cNvPr id="15" name="TextBox 14">
            <a:extLst>
              <a:ext uri="{FF2B5EF4-FFF2-40B4-BE49-F238E27FC236}">
                <a16:creationId xmlns:a16="http://schemas.microsoft.com/office/drawing/2014/main" id="{1843A313-AEC8-CFF4-DC73-184FBC1CD8E0}"/>
              </a:ext>
            </a:extLst>
          </p:cNvPr>
          <p:cNvSpPr txBox="1"/>
          <p:nvPr/>
        </p:nvSpPr>
        <p:spPr>
          <a:xfrm>
            <a:off x="560406" y="1094055"/>
            <a:ext cx="9774218" cy="461665"/>
          </a:xfrm>
          <a:prstGeom prst="rect">
            <a:avLst/>
          </a:prstGeom>
          <a:noFill/>
        </p:spPr>
        <p:txBody>
          <a:bodyPr wrap="square" rtlCol="0">
            <a:spAutoFit/>
          </a:bodyPr>
          <a:lstStyle/>
          <a:p>
            <a:r>
              <a:rPr lang="en-GB" sz="2400" dirty="0"/>
              <a:t>Some examples of possible options</a:t>
            </a:r>
            <a:endParaRPr lang="en-GB" sz="2400" b="1" i="1" dirty="0"/>
          </a:p>
        </p:txBody>
      </p:sp>
    </p:spTree>
    <p:extLst>
      <p:ext uri="{BB962C8B-B14F-4D97-AF65-F5344CB8AC3E}">
        <p14:creationId xmlns:p14="http://schemas.microsoft.com/office/powerpoint/2010/main" val="180848738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1DCBF-FE7B-23A4-AA02-BBA0E3CAC94E}"/>
              </a:ext>
            </a:extLst>
          </p:cNvPr>
          <p:cNvSpPr>
            <a:spLocks noGrp="1"/>
          </p:cNvSpPr>
          <p:nvPr>
            <p:ph type="title"/>
          </p:nvPr>
        </p:nvSpPr>
        <p:spPr>
          <a:xfrm>
            <a:off x="838200" y="365125"/>
            <a:ext cx="3435626" cy="1325563"/>
          </a:xfrm>
        </p:spPr>
        <p:txBody>
          <a:bodyPr/>
          <a:lstStyle/>
          <a:p>
            <a:r>
              <a:rPr lang="en-GB" b="1" dirty="0">
                <a:latin typeface="+mn-lt"/>
              </a:rPr>
              <a:t>Statistics in R</a:t>
            </a:r>
          </a:p>
        </p:txBody>
      </p:sp>
      <p:sp>
        <p:nvSpPr>
          <p:cNvPr id="3" name="Content Placeholder 2">
            <a:extLst>
              <a:ext uri="{FF2B5EF4-FFF2-40B4-BE49-F238E27FC236}">
                <a16:creationId xmlns:a16="http://schemas.microsoft.com/office/drawing/2014/main" id="{4067B0A1-6B55-80CA-DD39-19C12727CB1C}"/>
              </a:ext>
            </a:extLst>
          </p:cNvPr>
          <p:cNvSpPr>
            <a:spLocks noGrp="1"/>
          </p:cNvSpPr>
          <p:nvPr>
            <p:ph idx="1"/>
          </p:nvPr>
        </p:nvSpPr>
        <p:spPr>
          <a:xfrm>
            <a:off x="838200" y="1825624"/>
            <a:ext cx="10515600" cy="4787049"/>
          </a:xfrm>
        </p:spPr>
        <p:style>
          <a:lnRef idx="1">
            <a:schemeClr val="accent6"/>
          </a:lnRef>
          <a:fillRef idx="2">
            <a:schemeClr val="accent6"/>
          </a:fillRef>
          <a:effectRef idx="1">
            <a:schemeClr val="accent6"/>
          </a:effectRef>
          <a:fontRef idx="minor">
            <a:schemeClr val="dk1"/>
          </a:fontRef>
        </p:style>
        <p:txBody>
          <a:bodyPr>
            <a:noAutofit/>
          </a:bodyPr>
          <a:lstStyle/>
          <a:p>
            <a:r>
              <a:rPr lang="en-GB" sz="2200" dirty="0"/>
              <a:t>The rest of this workshop will focus on getting started with using R, and a commonly used ‘interface’ program called </a:t>
            </a:r>
            <a:r>
              <a:rPr lang="en-GB" sz="2200" dirty="0" err="1"/>
              <a:t>Rstudio</a:t>
            </a:r>
            <a:endParaRPr lang="en-GB" sz="2200" dirty="0"/>
          </a:p>
          <a:p>
            <a:r>
              <a:rPr lang="en-GB" sz="2200" dirty="0"/>
              <a:t>We will work through a series of tutorials to practice several key stages of data analysis</a:t>
            </a:r>
          </a:p>
          <a:p>
            <a:pPr lvl="1"/>
            <a:r>
              <a:rPr lang="en-GB" sz="2200" dirty="0"/>
              <a:t>Loading and organising data </a:t>
            </a:r>
          </a:p>
          <a:p>
            <a:pPr lvl="1"/>
            <a:r>
              <a:rPr lang="en-GB" sz="2200" dirty="0"/>
              <a:t>Plotting graphs</a:t>
            </a:r>
          </a:p>
          <a:p>
            <a:pPr lvl="1"/>
            <a:r>
              <a:rPr lang="en-GB" sz="2200" dirty="0"/>
              <a:t>Conducting statistical analyses</a:t>
            </a:r>
          </a:p>
          <a:p>
            <a:r>
              <a:rPr lang="en-GB" sz="2200" dirty="0"/>
              <a:t>As with all statistics programs - R cannot tell you how to organise your data, plot graphs, or what statistical tests you should carry out – you will need to decide this based on many of the ideas discussed in this lecture</a:t>
            </a:r>
          </a:p>
          <a:p>
            <a:r>
              <a:rPr lang="en-GB" sz="2200" dirty="0"/>
              <a:t>But, R can provide you with an incredibly wide range of tools and options</a:t>
            </a:r>
          </a:p>
          <a:p>
            <a:r>
              <a:rPr lang="en-GB" sz="2200" dirty="0"/>
              <a:t>We’ll be around all day Friday, and also Saturday morning, and we’re also available over email after that too, to try and answer any questions you have as you work through the tutorials </a:t>
            </a:r>
            <a:r>
              <a:rPr lang="en-GB" sz="2200" dirty="0">
                <a:sym typeface="Wingdings" panose="05000000000000000000" pitchFamily="2" charset="2"/>
              </a:rPr>
              <a:t></a:t>
            </a:r>
            <a:endParaRPr lang="en-GB" sz="2200" dirty="0"/>
          </a:p>
        </p:txBody>
      </p:sp>
      <p:pic>
        <p:nvPicPr>
          <p:cNvPr id="4" name="Picture 3">
            <a:extLst>
              <a:ext uri="{FF2B5EF4-FFF2-40B4-BE49-F238E27FC236}">
                <a16:creationId xmlns:a16="http://schemas.microsoft.com/office/drawing/2014/main" id="{CE474251-EEF3-6057-F7AA-7E8087DB6BCD}"/>
              </a:ext>
            </a:extLst>
          </p:cNvPr>
          <p:cNvPicPr>
            <a:picLocks noChangeAspect="1"/>
          </p:cNvPicPr>
          <p:nvPr/>
        </p:nvPicPr>
        <p:blipFill>
          <a:blip r:embed="rId2"/>
          <a:stretch>
            <a:fillRect/>
          </a:stretch>
        </p:blipFill>
        <p:spPr>
          <a:xfrm>
            <a:off x="5378646" y="136455"/>
            <a:ext cx="1888385" cy="1463498"/>
          </a:xfrm>
          <a:prstGeom prst="rect">
            <a:avLst/>
          </a:prstGeom>
        </p:spPr>
      </p:pic>
      <p:pic>
        <p:nvPicPr>
          <p:cNvPr id="5" name="Picture 4">
            <a:extLst>
              <a:ext uri="{FF2B5EF4-FFF2-40B4-BE49-F238E27FC236}">
                <a16:creationId xmlns:a16="http://schemas.microsoft.com/office/drawing/2014/main" id="{4E304D5C-079F-263A-1B63-F9260ABB37C6}"/>
              </a:ext>
            </a:extLst>
          </p:cNvPr>
          <p:cNvPicPr>
            <a:picLocks noChangeAspect="1"/>
          </p:cNvPicPr>
          <p:nvPr/>
        </p:nvPicPr>
        <p:blipFill>
          <a:blip r:embed="rId3"/>
          <a:stretch>
            <a:fillRect/>
          </a:stretch>
        </p:blipFill>
        <p:spPr>
          <a:xfrm>
            <a:off x="7692887" y="136455"/>
            <a:ext cx="4162839" cy="1463498"/>
          </a:xfrm>
          <a:prstGeom prst="rect">
            <a:avLst/>
          </a:prstGeom>
        </p:spPr>
      </p:pic>
    </p:spTree>
    <p:extLst>
      <p:ext uri="{BB962C8B-B14F-4D97-AF65-F5344CB8AC3E}">
        <p14:creationId xmlns:p14="http://schemas.microsoft.com/office/powerpoint/2010/main" val="3322343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847" y="365125"/>
            <a:ext cx="11060953" cy="1325563"/>
          </a:xfrm>
        </p:spPr>
        <p:txBody>
          <a:bodyPr/>
          <a:lstStyle/>
          <a:p>
            <a:r>
              <a:rPr lang="en-GB" b="1" dirty="0">
                <a:latin typeface="+mn-lt"/>
              </a:rPr>
              <a:t>Summary</a:t>
            </a:r>
          </a:p>
        </p:txBody>
      </p:sp>
      <p:sp>
        <p:nvSpPr>
          <p:cNvPr id="4" name="Content Placeholder 2"/>
          <p:cNvSpPr txBox="1">
            <a:spLocks/>
          </p:cNvSpPr>
          <p:nvPr/>
        </p:nvSpPr>
        <p:spPr>
          <a:xfrm>
            <a:off x="3275103" y="107890"/>
            <a:ext cx="8733632" cy="1682487"/>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t>A reverse planning approach can help to ensure that studies are appropriately designed to answer the question, with the resources that are available</a:t>
            </a:r>
          </a:p>
          <a:p>
            <a:r>
              <a:rPr lang="en-GB" sz="2000" dirty="0"/>
              <a:t>Key steps include thinking about what data are needed by planning graphs and statistics, what protocols are appropriate, doing preliminary tests, and then making adjustments</a:t>
            </a:r>
          </a:p>
        </p:txBody>
      </p:sp>
      <p:sp>
        <p:nvSpPr>
          <p:cNvPr id="5" name="Content Placeholder 2"/>
          <p:cNvSpPr txBox="1">
            <a:spLocks/>
          </p:cNvSpPr>
          <p:nvPr/>
        </p:nvSpPr>
        <p:spPr>
          <a:xfrm>
            <a:off x="3275103" y="1932027"/>
            <a:ext cx="8733632" cy="1430718"/>
          </a:xfrm>
          <a:prstGeom prst="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dirty="0"/>
              <a:t>You want to ensure that your sampling design is reliable and representative. Best choice for study methods depends on your objectives, your study system, the biases of potential methods, and the resources you have available for your study</a:t>
            </a:r>
          </a:p>
          <a:p>
            <a:r>
              <a:rPr lang="en-GB" sz="1800" dirty="0"/>
              <a:t>Consider approaches for surveying organisms, ecosystem functions, and environmental variables</a:t>
            </a:r>
          </a:p>
          <a:p>
            <a:pPr lvl="1"/>
            <a:endParaRPr lang="en-GB" sz="1800" dirty="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2847" y="1468294"/>
            <a:ext cx="2616200" cy="2616200"/>
          </a:xfrm>
          <a:prstGeom prst="rect">
            <a:avLst/>
          </a:prstGeom>
        </p:spPr>
      </p:pic>
      <p:sp>
        <p:nvSpPr>
          <p:cNvPr id="10" name="Content Placeholder 2"/>
          <p:cNvSpPr txBox="1">
            <a:spLocks/>
          </p:cNvSpPr>
          <p:nvPr/>
        </p:nvSpPr>
        <p:spPr>
          <a:xfrm>
            <a:off x="3275103" y="3500467"/>
            <a:ext cx="8733631" cy="1480547"/>
          </a:xfrm>
          <a:prstGeom prst="rect">
            <a:avLst/>
          </a:prstGeom>
        </p:spPr>
        <p:style>
          <a:lnRef idx="1">
            <a:schemeClr val="accent4"/>
          </a:lnRef>
          <a:fillRef idx="2">
            <a:schemeClr val="accent4"/>
          </a:fillRef>
          <a:effectRef idx="1">
            <a:schemeClr val="accent4"/>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dirty="0"/>
              <a:t>Choosing the statistical test to use depends on - your question, your basic types of data, and more specific details about your data set</a:t>
            </a:r>
          </a:p>
          <a:p>
            <a:r>
              <a:rPr lang="en-GB" sz="1800" dirty="0"/>
              <a:t>Plotting and trying statistics with dummy data can be very helpful</a:t>
            </a:r>
          </a:p>
          <a:p>
            <a:r>
              <a:rPr lang="en-GB" sz="1800" dirty="0"/>
              <a:t>Decision trees can be useful starting point for learning about possible test options</a:t>
            </a:r>
          </a:p>
        </p:txBody>
      </p:sp>
      <p:sp>
        <p:nvSpPr>
          <p:cNvPr id="11" name="Content Placeholder 2"/>
          <p:cNvSpPr txBox="1">
            <a:spLocks/>
          </p:cNvSpPr>
          <p:nvPr/>
        </p:nvSpPr>
        <p:spPr>
          <a:xfrm>
            <a:off x="3275104" y="5152838"/>
            <a:ext cx="8733632" cy="1573389"/>
          </a:xfrm>
          <a:prstGeom prst="rect">
            <a:avLst/>
          </a:prstGeom>
        </p:spPr>
        <p:style>
          <a:lnRef idx="1">
            <a:schemeClr val="accent6"/>
          </a:lnRef>
          <a:fillRef idx="2">
            <a:schemeClr val="accent6"/>
          </a:fillRef>
          <a:effectRef idx="1">
            <a:schemeClr val="accent6"/>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r>
              <a:rPr lang="en-GB" sz="1800" dirty="0"/>
              <a:t>Key ideas in frequentist stats – the null and alternate hypotheses, test statistics, p-values. Don’t forget effect size.</a:t>
            </a:r>
          </a:p>
          <a:p>
            <a:r>
              <a:rPr lang="en-GB" sz="1800" dirty="0"/>
              <a:t>Common approaches include - tests of difference, including parametric and non-parametric options; tests of relationships; and ordination as a data exploration technique</a:t>
            </a:r>
          </a:p>
          <a:p>
            <a:r>
              <a:rPr lang="en-GB" sz="1800" dirty="0"/>
              <a:t>Packages for carrying out statistical tests </a:t>
            </a:r>
            <a:r>
              <a:rPr lang="en-GB" sz="1800"/>
              <a:t>– huge flexibility </a:t>
            </a:r>
            <a:r>
              <a:rPr lang="en-GB" sz="1800" dirty="0"/>
              <a:t>of R</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2847" y="4392592"/>
            <a:ext cx="2404696" cy="2404696"/>
          </a:xfrm>
          <a:prstGeom prst="rect">
            <a:avLst/>
          </a:prstGeom>
        </p:spPr>
      </p:pic>
    </p:spTree>
    <p:extLst>
      <p:ext uri="{BB962C8B-B14F-4D97-AF65-F5344CB8AC3E}">
        <p14:creationId xmlns:p14="http://schemas.microsoft.com/office/powerpoint/2010/main" val="1446390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0" grpId="0" animBg="1"/>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b="1" dirty="0">
                <a:latin typeface="+mn-lt"/>
              </a:rPr>
              <a:t>1. What is the specific question?</a:t>
            </a:r>
          </a:p>
        </p:txBody>
      </p:sp>
      <p:sp>
        <p:nvSpPr>
          <p:cNvPr id="3" name="Content Placeholder 2"/>
          <p:cNvSpPr>
            <a:spLocks noGrp="1"/>
          </p:cNvSpPr>
          <p:nvPr>
            <p:ph idx="1"/>
          </p:nvPr>
        </p:nvSpPr>
        <p:spPr>
          <a:xfrm>
            <a:off x="4386728" y="1862952"/>
            <a:ext cx="6967071" cy="4633471"/>
          </a:xfrm>
        </p:spPr>
        <p:style>
          <a:lnRef idx="1">
            <a:schemeClr val="accent5"/>
          </a:lnRef>
          <a:fillRef idx="2">
            <a:schemeClr val="accent5"/>
          </a:fillRef>
          <a:effectRef idx="1">
            <a:schemeClr val="accent5"/>
          </a:effectRef>
          <a:fontRef idx="minor">
            <a:schemeClr val="dk1"/>
          </a:fontRef>
        </p:style>
        <p:txBody>
          <a:bodyPr>
            <a:normAutofit/>
          </a:bodyPr>
          <a:lstStyle/>
          <a:p>
            <a:r>
              <a:rPr lang="en-GB" sz="2400" b="1" dirty="0"/>
              <a:t>Important to choose a</a:t>
            </a:r>
            <a:r>
              <a:rPr lang="en-GB" sz="2400" dirty="0"/>
              <a:t> </a:t>
            </a:r>
            <a:r>
              <a:rPr lang="en-GB" sz="2400" b="1" dirty="0"/>
              <a:t>suitable and specific question</a:t>
            </a:r>
          </a:p>
          <a:p>
            <a:r>
              <a:rPr lang="en-GB" sz="2400" dirty="0"/>
              <a:t>Questions should…</a:t>
            </a:r>
          </a:p>
          <a:p>
            <a:pPr lvl="1"/>
            <a:r>
              <a:rPr lang="en-GB" sz="2000" dirty="0"/>
              <a:t>Have a clear objective</a:t>
            </a:r>
          </a:p>
          <a:p>
            <a:pPr lvl="1"/>
            <a:r>
              <a:rPr lang="en-GB" sz="2000" dirty="0"/>
              <a:t>Be practical in the time available </a:t>
            </a:r>
          </a:p>
          <a:p>
            <a:r>
              <a:rPr lang="en-GB" sz="2400" dirty="0"/>
              <a:t>Not too broad</a:t>
            </a:r>
          </a:p>
          <a:p>
            <a:pPr lvl="1"/>
            <a:r>
              <a:rPr lang="en-GB" sz="2000" dirty="0"/>
              <a:t>Sometimes you can break bigger questions down into smaller, related questions. </a:t>
            </a:r>
          </a:p>
          <a:p>
            <a:pPr lvl="1"/>
            <a:r>
              <a:rPr lang="en-GB" sz="2000" dirty="0"/>
              <a:t>You can then bring these together to address the big question.</a:t>
            </a:r>
          </a:p>
          <a:p>
            <a:pPr marL="0" indent="0" algn="r">
              <a:buNone/>
            </a:pPr>
            <a:endParaRPr lang="en-GB" sz="1600" b="1" i="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341" y="2149181"/>
            <a:ext cx="4061011" cy="4061011"/>
          </a:xfrm>
          <a:prstGeom prst="rect">
            <a:avLst/>
          </a:prstGeom>
        </p:spPr>
      </p:pic>
    </p:spTree>
    <p:extLst>
      <p:ext uri="{BB962C8B-B14F-4D97-AF65-F5344CB8AC3E}">
        <p14:creationId xmlns:p14="http://schemas.microsoft.com/office/powerpoint/2010/main" val="81461991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7792" y="365125"/>
            <a:ext cx="11076008" cy="1325563"/>
          </a:xfrm>
        </p:spPr>
        <p:txBody>
          <a:bodyPr/>
          <a:lstStyle/>
          <a:p>
            <a:r>
              <a:rPr lang="en-GB" b="1" dirty="0">
                <a:latin typeface="+mn-lt"/>
              </a:rPr>
              <a:t>References</a:t>
            </a:r>
          </a:p>
        </p:txBody>
      </p:sp>
      <p:sp>
        <p:nvSpPr>
          <p:cNvPr id="3" name="Content Placeholder 2"/>
          <p:cNvSpPr>
            <a:spLocks noGrp="1"/>
          </p:cNvSpPr>
          <p:nvPr>
            <p:ph idx="1"/>
          </p:nvPr>
        </p:nvSpPr>
        <p:spPr>
          <a:xfrm>
            <a:off x="4603314" y="174171"/>
            <a:ext cx="7381857" cy="6488584"/>
          </a:xfrm>
        </p:spPr>
        <p:txBody>
          <a:bodyPr>
            <a:noAutofit/>
          </a:bodyPr>
          <a:lstStyle/>
          <a:p>
            <a:r>
              <a:rPr lang="en-GB" sz="2400" dirty="0"/>
              <a:t>Key texts:</a:t>
            </a:r>
          </a:p>
          <a:p>
            <a:pPr lvl="1"/>
            <a:r>
              <a:rPr lang="en-GB" sz="2000" dirty="0"/>
              <a:t>Ecological Census Techniques, Second Edition, 2006, Edited by William J. Sutherland. Cambridge University Press</a:t>
            </a:r>
          </a:p>
          <a:p>
            <a:pPr lvl="1"/>
            <a:r>
              <a:rPr lang="en-GB" sz="2000" dirty="0"/>
              <a:t>Choosing and Using Statistics: A Biologist’s Guide, 3</a:t>
            </a:r>
            <a:r>
              <a:rPr lang="en-GB" sz="2000" baseline="30000" dirty="0"/>
              <a:t>rd</a:t>
            </a:r>
            <a:r>
              <a:rPr lang="en-GB" sz="2000" dirty="0"/>
              <a:t> Edition. Calvin </a:t>
            </a:r>
            <a:r>
              <a:rPr lang="en-GB" sz="2000" dirty="0" err="1"/>
              <a:t>Dytham</a:t>
            </a:r>
            <a:r>
              <a:rPr lang="en-GB" sz="2000" dirty="0"/>
              <a:t>, 2010. Wiley-Blackwell.</a:t>
            </a:r>
            <a:endParaRPr lang="en-GB" sz="1800" dirty="0"/>
          </a:p>
          <a:p>
            <a:r>
              <a:rPr lang="en-GB" sz="2400" dirty="0"/>
              <a:t>Some other books that you might find helpful:</a:t>
            </a:r>
          </a:p>
          <a:p>
            <a:pPr lvl="1"/>
            <a:r>
              <a:rPr lang="en-GB" sz="2000" dirty="0"/>
              <a:t>A Beginner’s Guide to Data Exploration and Visualisation with R. Elena N </a:t>
            </a:r>
            <a:r>
              <a:rPr lang="en-GB" sz="2000" dirty="0" err="1"/>
              <a:t>Ieno</a:t>
            </a:r>
            <a:r>
              <a:rPr lang="en-GB" sz="2000" dirty="0"/>
              <a:t> and Alain F </a:t>
            </a:r>
            <a:r>
              <a:rPr lang="en-GB" sz="2000" dirty="0" err="1"/>
              <a:t>Zuur</a:t>
            </a:r>
            <a:r>
              <a:rPr lang="en-GB" sz="2000" dirty="0"/>
              <a:t>, 2015. Highland Statistics Ltd.</a:t>
            </a:r>
          </a:p>
          <a:p>
            <a:pPr lvl="1"/>
            <a:r>
              <a:rPr lang="en-GB" sz="2000" dirty="0"/>
              <a:t>Introductory Statistics with R. Peter </a:t>
            </a:r>
            <a:r>
              <a:rPr lang="en-GB" sz="2000" dirty="0" err="1"/>
              <a:t>Dalgaard</a:t>
            </a:r>
            <a:r>
              <a:rPr lang="en-GB" sz="2000" dirty="0"/>
              <a:t>, 2008. Springer.</a:t>
            </a:r>
          </a:p>
          <a:p>
            <a:pPr lvl="1"/>
            <a:r>
              <a:rPr lang="en-GB" sz="2000" dirty="0"/>
              <a:t>Regression and Other Stories. Andrew </a:t>
            </a:r>
            <a:r>
              <a:rPr lang="en-GB" sz="2000" dirty="0" err="1"/>
              <a:t>Gelman</a:t>
            </a:r>
            <a:r>
              <a:rPr lang="en-GB" sz="2000" dirty="0"/>
              <a:t>, Jennifer Hill, Aki </a:t>
            </a:r>
            <a:r>
              <a:rPr lang="en-GB" sz="2000" dirty="0" err="1"/>
              <a:t>Vehtari</a:t>
            </a:r>
            <a:r>
              <a:rPr lang="en-GB" sz="2000" dirty="0"/>
              <a:t>, 2020. Cambridge University Press.</a:t>
            </a:r>
          </a:p>
          <a:p>
            <a:pPr lvl="1"/>
            <a:r>
              <a:rPr lang="en-GB" sz="2000" dirty="0"/>
              <a:t>Numerical Ecology with R. Daniel </a:t>
            </a:r>
            <a:r>
              <a:rPr lang="en-GB" sz="2000" dirty="0" err="1"/>
              <a:t>Borcard</a:t>
            </a:r>
            <a:r>
              <a:rPr lang="en-GB" sz="2000" dirty="0"/>
              <a:t>, Francois Gillet, Pierre Legendre, 2018. Springer.</a:t>
            </a:r>
          </a:p>
          <a:p>
            <a:pPr lvl="1"/>
            <a:endParaRPr lang="en-GB" sz="1800" dirty="0"/>
          </a:p>
          <a:p>
            <a:r>
              <a:rPr lang="en-GB" sz="1800" dirty="0"/>
              <a:t>Papers that ordination examples were taken from (in case you wanted to check details about the analyses):</a:t>
            </a:r>
          </a:p>
          <a:p>
            <a:pPr lvl="1"/>
            <a:r>
              <a:rPr lang="en-GB" sz="1600" dirty="0"/>
              <a:t>Luke SH </a:t>
            </a:r>
            <a:r>
              <a:rPr lang="en-GB" sz="1600" i="1" dirty="0"/>
              <a:t>et al. </a:t>
            </a:r>
            <a:r>
              <a:rPr lang="en-GB" sz="1600" dirty="0"/>
              <a:t>(2014) Functional structure of ant and termite assemblages in old growth forest, logged forest and oil palm plantation in Malaysian Borneo. </a:t>
            </a:r>
            <a:r>
              <a:rPr lang="en-GB" sz="1600" dirty="0" err="1"/>
              <a:t>Biodivers</a:t>
            </a:r>
            <a:r>
              <a:rPr lang="en-GB" sz="1600" dirty="0"/>
              <a:t>. </a:t>
            </a:r>
            <a:r>
              <a:rPr lang="en-GB" sz="1600" dirty="0" err="1"/>
              <a:t>Conserv</a:t>
            </a:r>
            <a:r>
              <a:rPr lang="en-GB" sz="1600" dirty="0"/>
              <a:t>. 23:2817–2832</a:t>
            </a:r>
          </a:p>
          <a:p>
            <a:pPr lvl="1"/>
            <a:r>
              <a:rPr lang="en-GB" sz="1600" dirty="0"/>
              <a:t>Mitchell SL </a:t>
            </a:r>
            <a:r>
              <a:rPr lang="en-GB" sz="1600" i="1" dirty="0"/>
              <a:t>et al. </a:t>
            </a:r>
            <a:r>
              <a:rPr lang="en-GB" sz="1600" dirty="0"/>
              <a:t>(2018) Riparian reserves help protect forest bird communities in oil palm dominated landscapes. J </a:t>
            </a:r>
            <a:r>
              <a:rPr lang="en-GB" sz="1600" dirty="0" err="1"/>
              <a:t>Appl</a:t>
            </a:r>
            <a:r>
              <a:rPr lang="en-GB" sz="1600" dirty="0"/>
              <a:t> Ecol. </a:t>
            </a:r>
            <a:endParaRPr lang="en-GB" b="1" dirty="0"/>
          </a:p>
        </p:txBody>
      </p:sp>
      <p:pic>
        <p:nvPicPr>
          <p:cNvPr id="5" name="Picture 2" descr="Ecological Census Techniques: A Handbook | NHBS Academic &amp;amp; Professional  Book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5039" y="1524661"/>
            <a:ext cx="2729613" cy="367006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2061637" y="3259699"/>
            <a:ext cx="2371467" cy="3403056"/>
          </a:xfrm>
          <a:prstGeom prst="rect">
            <a:avLst/>
          </a:prstGeom>
        </p:spPr>
      </p:pic>
    </p:spTree>
    <p:extLst>
      <p:ext uri="{BB962C8B-B14F-4D97-AF65-F5344CB8AC3E}">
        <p14:creationId xmlns:p14="http://schemas.microsoft.com/office/powerpoint/2010/main" val="269422892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0"/>
            <a:ext cx="7391260" cy="6858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dirty="0"/>
          </a:p>
        </p:txBody>
      </p:sp>
      <p:sp>
        <p:nvSpPr>
          <p:cNvPr id="2" name="Title 1"/>
          <p:cNvSpPr>
            <a:spLocks noGrp="1"/>
          </p:cNvSpPr>
          <p:nvPr>
            <p:ph type="ctrTitle"/>
          </p:nvPr>
        </p:nvSpPr>
        <p:spPr>
          <a:xfrm>
            <a:off x="950739" y="2097157"/>
            <a:ext cx="5761317" cy="4115462"/>
          </a:xfrm>
        </p:spPr>
        <p:txBody>
          <a:bodyPr>
            <a:noAutofit/>
          </a:bodyPr>
          <a:lstStyle/>
          <a:p>
            <a:pPr algn="l"/>
            <a:br>
              <a:rPr lang="en-GB" b="1" dirty="0">
                <a:latin typeface="+mn-lt"/>
              </a:rPr>
            </a:br>
            <a:r>
              <a:rPr lang="en-GB" b="1" dirty="0">
                <a:latin typeface="+mn-lt"/>
              </a:rPr>
              <a:t>Thank you</a:t>
            </a:r>
            <a:br>
              <a:rPr lang="en-GB" b="1" dirty="0">
                <a:latin typeface="+mn-lt"/>
              </a:rPr>
            </a:br>
            <a:br>
              <a:rPr lang="en-GB" b="1" dirty="0">
                <a:latin typeface="+mn-lt"/>
              </a:rPr>
            </a:br>
            <a:r>
              <a:rPr lang="en-GB" sz="3200" b="1" dirty="0">
                <a:latin typeface="+mn-lt"/>
              </a:rPr>
              <a:t>Any questions?</a:t>
            </a:r>
            <a:br>
              <a:rPr lang="en-GB" sz="3200" b="1" dirty="0">
                <a:latin typeface="+mn-lt"/>
              </a:rPr>
            </a:br>
            <a:r>
              <a:rPr lang="en-GB" sz="3200" b="1" dirty="0">
                <a:latin typeface="+mn-lt"/>
                <a:hlinkClick r:id="rId2"/>
              </a:rPr>
              <a:t>sarah.luke@nottingham.ac.uk</a:t>
            </a:r>
            <a:r>
              <a:rPr lang="en-GB" sz="3200" b="1" dirty="0">
                <a:latin typeface="+mn-lt"/>
              </a:rPr>
              <a:t>  </a:t>
            </a:r>
            <a:br>
              <a:rPr lang="en-GB" b="1" dirty="0">
                <a:latin typeface="+mn-lt"/>
              </a:rPr>
            </a:br>
            <a:br>
              <a:rPr lang="en-GB" b="1" dirty="0">
                <a:latin typeface="+mn-lt"/>
              </a:rPr>
            </a:br>
            <a:endParaRPr lang="en-GB" b="1" dirty="0">
              <a:latin typeface="+mn-lt"/>
            </a:endParaRP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04561" y="31727"/>
            <a:ext cx="2214095" cy="2214095"/>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23628" y="177450"/>
            <a:ext cx="2068372" cy="2068372"/>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513650" y="4380625"/>
            <a:ext cx="2441341" cy="244134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954991" y="4735361"/>
            <a:ext cx="2061392" cy="2061392"/>
          </a:xfrm>
          <a:prstGeom prst="rect">
            <a:avLst/>
          </a:prstGeom>
        </p:spPr>
      </p:pic>
      <p:pic>
        <p:nvPicPr>
          <p:cNvPr id="15" name="Picture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675166" y="2426715"/>
            <a:ext cx="2275020" cy="2275020"/>
          </a:xfrm>
          <a:prstGeom prst="rect">
            <a:avLst/>
          </a:prstGeom>
        </p:spPr>
      </p:pic>
      <p:pic>
        <p:nvPicPr>
          <p:cNvPr id="16" name="Picture 1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966004" y="2494922"/>
            <a:ext cx="2206813" cy="2206813"/>
          </a:xfrm>
          <a:prstGeom prst="rect">
            <a:avLst/>
          </a:prstGeom>
        </p:spPr>
      </p:pic>
    </p:spTree>
    <p:extLst>
      <p:ext uri="{BB962C8B-B14F-4D97-AF65-F5344CB8AC3E}">
        <p14:creationId xmlns:p14="http://schemas.microsoft.com/office/powerpoint/2010/main" val="2797761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b="1" dirty="0">
                <a:latin typeface="+mn-lt"/>
              </a:rPr>
              <a:t>2. What results are necessary to answer the questions?</a:t>
            </a:r>
          </a:p>
        </p:txBody>
      </p:sp>
      <p:sp>
        <p:nvSpPr>
          <p:cNvPr id="3" name="Content Placeholder 2"/>
          <p:cNvSpPr>
            <a:spLocks noGrp="1"/>
          </p:cNvSpPr>
          <p:nvPr>
            <p:ph idx="1"/>
          </p:nvPr>
        </p:nvSpPr>
        <p:spPr>
          <a:xfrm>
            <a:off x="3376706" y="1746622"/>
            <a:ext cx="8411434" cy="4863353"/>
          </a:xfrm>
        </p:spPr>
        <p:style>
          <a:lnRef idx="1">
            <a:schemeClr val="accent5"/>
          </a:lnRef>
          <a:fillRef idx="2">
            <a:schemeClr val="accent5"/>
          </a:fillRef>
          <a:effectRef idx="1">
            <a:schemeClr val="accent5"/>
          </a:effectRef>
          <a:fontRef idx="minor">
            <a:schemeClr val="dk1"/>
          </a:fontRef>
        </p:style>
        <p:txBody>
          <a:bodyPr>
            <a:noAutofit/>
          </a:bodyPr>
          <a:lstStyle/>
          <a:p>
            <a:r>
              <a:rPr lang="en-GB" sz="2400" b="1" dirty="0"/>
              <a:t>Plan the graphs, tables, and analyses </a:t>
            </a:r>
            <a:r>
              <a:rPr lang="en-GB" sz="2400" dirty="0"/>
              <a:t>that you will need to answer your question</a:t>
            </a:r>
          </a:p>
          <a:p>
            <a:r>
              <a:rPr lang="en-GB" sz="2400" dirty="0"/>
              <a:t>This forces you to think about what you are trying to achieve, and </a:t>
            </a:r>
            <a:r>
              <a:rPr lang="en-GB" sz="2400" b="1" dirty="0"/>
              <a:t>what data you will need to collect </a:t>
            </a:r>
            <a:r>
              <a:rPr lang="en-GB" sz="2400" dirty="0"/>
              <a:t>to get the answers you want</a:t>
            </a:r>
          </a:p>
          <a:p>
            <a:r>
              <a:rPr lang="en-GB" sz="2400" b="1" dirty="0"/>
              <a:t>Sketch graphs</a:t>
            </a:r>
          </a:p>
          <a:p>
            <a:pPr lvl="1"/>
            <a:r>
              <a:rPr lang="en-GB" dirty="0"/>
              <a:t>What type of data do you have (e.g. continuous, categorical, spatial, etc.) and so what type of figure/table is most appropriate</a:t>
            </a:r>
          </a:p>
          <a:p>
            <a:pPr lvl="1"/>
            <a:r>
              <a:rPr lang="en-GB" dirty="0"/>
              <a:t>Which variable will be on each axis?</a:t>
            </a:r>
          </a:p>
          <a:p>
            <a:r>
              <a:rPr lang="en-GB" sz="2400" b="1" dirty="0"/>
              <a:t>Plan statistical tests </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2729" y="4488329"/>
            <a:ext cx="2411506" cy="2411506"/>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2506" y="1848222"/>
            <a:ext cx="2735729" cy="2735729"/>
          </a:xfrm>
          <a:prstGeom prst="rect">
            <a:avLst/>
          </a:prstGeom>
        </p:spPr>
      </p:pic>
    </p:spTree>
    <p:extLst>
      <p:ext uri="{BB962C8B-B14F-4D97-AF65-F5344CB8AC3E}">
        <p14:creationId xmlns:p14="http://schemas.microsoft.com/office/powerpoint/2010/main" val="1217638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b="1" dirty="0">
                <a:latin typeface="+mn-lt"/>
              </a:rPr>
              <a:t>3. What data are needed to complete these analyses?</a:t>
            </a:r>
          </a:p>
        </p:txBody>
      </p:sp>
      <p:sp>
        <p:nvSpPr>
          <p:cNvPr id="3" name="Content Placeholder 2"/>
          <p:cNvSpPr>
            <a:spLocks noGrp="1"/>
          </p:cNvSpPr>
          <p:nvPr>
            <p:ph idx="1"/>
          </p:nvPr>
        </p:nvSpPr>
        <p:spPr>
          <a:xfrm>
            <a:off x="4171641" y="1828800"/>
            <a:ext cx="7568751" cy="4492158"/>
          </a:xfrm>
        </p:spPr>
        <p:style>
          <a:lnRef idx="1">
            <a:schemeClr val="accent5"/>
          </a:lnRef>
          <a:fillRef idx="2">
            <a:schemeClr val="accent5"/>
          </a:fillRef>
          <a:effectRef idx="1">
            <a:schemeClr val="accent5"/>
          </a:effectRef>
          <a:fontRef idx="minor">
            <a:schemeClr val="dk1"/>
          </a:fontRef>
        </p:style>
        <p:txBody>
          <a:bodyPr>
            <a:noAutofit/>
          </a:bodyPr>
          <a:lstStyle/>
          <a:p>
            <a:r>
              <a:rPr lang="en-GB" sz="2400" b="1" dirty="0"/>
              <a:t>How many data points will you need </a:t>
            </a:r>
            <a:r>
              <a:rPr lang="en-GB" sz="2400" dirty="0"/>
              <a:t>to complete your analyses and answer your questions effectively?</a:t>
            </a:r>
          </a:p>
          <a:p>
            <a:r>
              <a:rPr lang="en-GB" sz="2400" b="1" dirty="0"/>
              <a:t>Depends on how strong the relationship is</a:t>
            </a:r>
            <a:r>
              <a:rPr lang="en-GB" sz="2400" dirty="0"/>
              <a:t> that you’re investigating, and </a:t>
            </a:r>
            <a:r>
              <a:rPr lang="en-GB" sz="2400" b="1" dirty="0"/>
              <a:t>how much variation there is</a:t>
            </a:r>
          </a:p>
          <a:p>
            <a:pPr lvl="1"/>
            <a:r>
              <a:rPr lang="en-GB" dirty="0"/>
              <a:t>If the patterns are likely to be strong and consistent then a smaller number of samples will be needed </a:t>
            </a:r>
          </a:p>
          <a:p>
            <a:pPr lvl="1"/>
            <a:r>
              <a:rPr lang="en-GB" dirty="0"/>
              <a:t>If differences are small and variation between samples are large then more samples will be needed to be sure of any differences that are occurring</a:t>
            </a:r>
          </a:p>
          <a:p>
            <a:r>
              <a:rPr lang="en-GB" sz="2400" b="1" dirty="0"/>
              <a:t>Think about time and feasibility </a:t>
            </a:r>
            <a:r>
              <a:rPr lang="en-GB" sz="2400" dirty="0"/>
              <a:t>– re-assess the scope of your questions if necessary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000" y="1547905"/>
            <a:ext cx="2919506" cy="2919506"/>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5000" y="4183530"/>
            <a:ext cx="2596776" cy="2596776"/>
          </a:xfrm>
          <a:prstGeom prst="rect">
            <a:avLst/>
          </a:prstGeom>
        </p:spPr>
      </p:pic>
    </p:spTree>
    <p:extLst>
      <p:ext uri="{BB962C8B-B14F-4D97-AF65-F5344CB8AC3E}">
        <p14:creationId xmlns:p14="http://schemas.microsoft.com/office/powerpoint/2010/main" val="164383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0325"/>
            <a:ext cx="10515600" cy="1325563"/>
          </a:xfrm>
        </p:spPr>
        <p:txBody>
          <a:bodyPr>
            <a:normAutofit/>
          </a:bodyPr>
          <a:lstStyle/>
          <a:p>
            <a:r>
              <a:rPr lang="en-GB" sz="3600" b="1" dirty="0">
                <a:latin typeface="+mn-lt"/>
              </a:rPr>
              <a:t>4. What protocol is required to obtain these data?</a:t>
            </a:r>
          </a:p>
        </p:txBody>
      </p:sp>
      <p:sp>
        <p:nvSpPr>
          <p:cNvPr id="3" name="Content Placeholder 2"/>
          <p:cNvSpPr>
            <a:spLocks noGrp="1"/>
          </p:cNvSpPr>
          <p:nvPr>
            <p:ph idx="1"/>
          </p:nvPr>
        </p:nvSpPr>
        <p:spPr>
          <a:xfrm>
            <a:off x="3520141" y="1366858"/>
            <a:ext cx="7833659" cy="2373760"/>
          </a:xfrm>
        </p:spPr>
        <p:style>
          <a:lnRef idx="1">
            <a:schemeClr val="accent5"/>
          </a:lnRef>
          <a:fillRef idx="2">
            <a:schemeClr val="accent5"/>
          </a:fillRef>
          <a:effectRef idx="1">
            <a:schemeClr val="accent5"/>
          </a:effectRef>
          <a:fontRef idx="minor">
            <a:schemeClr val="dk1"/>
          </a:fontRef>
        </p:style>
        <p:txBody>
          <a:bodyPr>
            <a:noAutofit/>
          </a:bodyPr>
          <a:lstStyle/>
          <a:p>
            <a:r>
              <a:rPr lang="en-GB" sz="2400" dirty="0"/>
              <a:t>Plan a protocol before you start collecting data</a:t>
            </a:r>
          </a:p>
          <a:p>
            <a:r>
              <a:rPr lang="en-GB" sz="2400" b="1" dirty="0"/>
              <a:t>Protocol </a:t>
            </a:r>
            <a:r>
              <a:rPr lang="en-GB" sz="2400" dirty="0"/>
              <a:t>= step by step “recipe-like” methods for how you will collect your data</a:t>
            </a:r>
          </a:p>
          <a:p>
            <a:r>
              <a:rPr lang="en-GB" sz="2400" b="1" dirty="0"/>
              <a:t>Do preliminary testing</a:t>
            </a:r>
          </a:p>
          <a:p>
            <a:pPr lvl="1"/>
            <a:r>
              <a:rPr lang="en-GB" sz="2000" dirty="0"/>
              <a:t>Check that your planned methods will work, and how long they take</a:t>
            </a:r>
          </a:p>
          <a:p>
            <a:pPr lvl="1"/>
            <a:endParaRPr lang="en-GB" dirty="0"/>
          </a:p>
        </p:txBody>
      </p:sp>
      <p:sp>
        <p:nvSpPr>
          <p:cNvPr id="4" name="Title 1"/>
          <p:cNvSpPr txBox="1">
            <a:spLocks/>
          </p:cNvSpPr>
          <p:nvPr/>
        </p:nvSpPr>
        <p:spPr>
          <a:xfrm>
            <a:off x="838200" y="4312920"/>
            <a:ext cx="10515600" cy="23475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latin typeface="+mn-lt"/>
              </a:rPr>
              <a:t>5. Can the data be collected in the time available?</a:t>
            </a:r>
          </a:p>
          <a:p>
            <a:pPr marL="571500" indent="-571500" algn="r">
              <a:buFont typeface="Arial" panose="020B0604020202020204" pitchFamily="34" charset="0"/>
              <a:buChar char="•"/>
            </a:pPr>
            <a:r>
              <a:rPr lang="en-GB" sz="2800" dirty="0">
                <a:latin typeface="+mn-lt"/>
              </a:rPr>
              <a:t>Be realistic, and allow for delays</a:t>
            </a:r>
          </a:p>
          <a:p>
            <a:endParaRPr lang="en-GB" sz="3600" b="1" dirty="0">
              <a:latin typeface="+mn-lt"/>
            </a:endParaRPr>
          </a:p>
          <a:p>
            <a:r>
              <a:rPr lang="en-GB" sz="3600" b="1" dirty="0">
                <a:latin typeface="+mn-lt"/>
              </a:rPr>
              <a:t>6. Modify the planning in response to time available</a:t>
            </a:r>
          </a:p>
          <a:p>
            <a:pPr marL="571500" indent="-571500" algn="r">
              <a:buFont typeface="Arial" panose="020B0604020202020204" pitchFamily="34" charset="0"/>
              <a:buChar char="•"/>
            </a:pPr>
            <a:r>
              <a:rPr lang="en-GB" sz="2800" dirty="0">
                <a:latin typeface="+mn-lt"/>
              </a:rPr>
              <a:t>Re-assess the scope of your questions, if necessary</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9730" y="1319699"/>
            <a:ext cx="2847788" cy="2847788"/>
          </a:xfrm>
          <a:prstGeom prst="rect">
            <a:avLst/>
          </a:prstGeom>
        </p:spPr>
      </p:pic>
    </p:spTree>
    <p:extLst>
      <p:ext uri="{BB962C8B-B14F-4D97-AF65-F5344CB8AC3E}">
        <p14:creationId xmlns:p14="http://schemas.microsoft.com/office/powerpoint/2010/main" val="967799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3285</TotalTime>
  <Words>8477</Words>
  <Application>Microsoft Office PowerPoint</Application>
  <PresentationFormat>Widescreen</PresentationFormat>
  <Paragraphs>829</Paragraphs>
  <Slides>61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61</vt:i4>
      </vt:variant>
    </vt:vector>
  </HeadingPairs>
  <TitlesOfParts>
    <vt:vector size="67" baseType="lpstr">
      <vt:lpstr>Arial</vt:lpstr>
      <vt:lpstr>Calibri</vt:lpstr>
      <vt:lpstr>Calibri Light</vt:lpstr>
      <vt:lpstr>Harding</vt:lpstr>
      <vt:lpstr>Wingdings</vt:lpstr>
      <vt:lpstr>Office Theme</vt:lpstr>
      <vt:lpstr> Study Design, Sampling Methods, and Statistical Analysis in Ecology </vt:lpstr>
      <vt:lpstr>Overview</vt:lpstr>
      <vt:lpstr>Overview</vt:lpstr>
      <vt:lpstr>This is a statistics workshop - why start with study design?</vt:lpstr>
      <vt:lpstr>Steps for designing a study – the reverse planning approach</vt:lpstr>
      <vt:lpstr>1. What is the specific question?</vt:lpstr>
      <vt:lpstr>2. What results are necessary to answer the questions?</vt:lpstr>
      <vt:lpstr>3. What data are needed to complete these analyses?</vt:lpstr>
      <vt:lpstr>4. What protocol is required to obtain these data?</vt:lpstr>
      <vt:lpstr>4. What protocol is required to obtain these data?</vt:lpstr>
      <vt:lpstr>8. Start and encounter reality</vt:lpstr>
      <vt:lpstr>Overview</vt:lpstr>
      <vt:lpstr>What are we trying to do in a ‘study’?</vt:lpstr>
      <vt:lpstr>Types of study in ecology</vt:lpstr>
      <vt:lpstr>A focus on hypothesis testing</vt:lpstr>
      <vt:lpstr>Key things to consider when deciding how to sample</vt:lpstr>
      <vt:lpstr>Designing your study to improve reliability</vt:lpstr>
      <vt:lpstr>Designing your study to improve reliability</vt:lpstr>
      <vt:lpstr>Designing your study to improve reliability</vt:lpstr>
      <vt:lpstr>Designing your study to improve reliability</vt:lpstr>
      <vt:lpstr>Designing your study to improve reliability</vt:lpstr>
      <vt:lpstr>Key approaches to sampling/surveying organisms</vt:lpstr>
      <vt:lpstr>Key approaches to measuring environmental variables</vt:lpstr>
      <vt:lpstr>Key approaches to measuring environmental variables</vt:lpstr>
      <vt:lpstr>Key approaches to measuring environmental variables</vt:lpstr>
      <vt:lpstr>Overview</vt:lpstr>
      <vt:lpstr>Which statistical test?</vt:lpstr>
      <vt:lpstr>PowerPoint Presentation</vt:lpstr>
      <vt:lpstr>PowerPoint Presentation</vt:lpstr>
      <vt:lpstr>PowerPoint Presentation</vt:lpstr>
      <vt:lpstr>PowerPoint Presentation</vt:lpstr>
      <vt:lpstr>Which statistical test? – it depends on your question</vt:lpstr>
      <vt:lpstr>Which statistical test? - it depends on your types of observations/data</vt:lpstr>
      <vt:lpstr>Which statistical test? - more specific details about your data set</vt:lpstr>
      <vt:lpstr>Which statistical test? - more specific details about your data set</vt:lpstr>
      <vt:lpstr>Which statistical test? - more specific details about your data set</vt:lpstr>
      <vt:lpstr>PowerPoint Presentation</vt:lpstr>
      <vt:lpstr>Overview</vt:lpstr>
      <vt:lpstr>Brief intro to some common statistical tests - an overview of hypothesis testing approaches</vt:lpstr>
      <vt:lpstr>Brief intro to some common statistical tests - an overview of hypothesis testing approaches</vt:lpstr>
      <vt:lpstr>Brief intro to some common statistical tests - an overview of hypothesis testing approaches</vt:lpstr>
      <vt:lpstr>Brief intro to some common statistical tests - an overview of hypothesis testing approaches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Statistics in R</vt:lpstr>
      <vt:lpstr>Summary</vt:lpstr>
      <vt:lpstr>References</vt:lpstr>
      <vt:lpstr> Thank you  Any questions? sarah.luke@nottingham.ac.uk    </vt:lpstr>
    </vt:vector>
  </TitlesOfParts>
  <Company>Clinical School Computing Service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Luke</dc:creator>
  <cp:lastModifiedBy>Sarah Luke (staff)</cp:lastModifiedBy>
  <cp:revision>56</cp:revision>
  <dcterms:created xsi:type="dcterms:W3CDTF">2021-09-24T10:31:10Z</dcterms:created>
  <dcterms:modified xsi:type="dcterms:W3CDTF">2024-08-28T18:22:56Z</dcterms:modified>
</cp:coreProperties>
</file>

<file path=docProps/thumbnail.jpeg>
</file>